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 id="2147483649" r:id="rId5"/>
    <p:sldMasterId id="2147483651" r:id="rId6"/>
    <p:sldMasterId id="2147483725" r:id="rId7"/>
    <p:sldMasterId id="2147483713" r:id="rId8"/>
  </p:sldMasterIdLst>
  <p:notesMasterIdLst>
    <p:notesMasterId r:id="rId24"/>
  </p:notesMasterIdLst>
  <p:handoutMasterIdLst>
    <p:handoutMasterId r:id="rId25"/>
  </p:handoutMasterIdLst>
  <p:sldIdLst>
    <p:sldId id="264" r:id="rId9"/>
    <p:sldId id="280" r:id="rId10"/>
    <p:sldId id="263" r:id="rId11"/>
    <p:sldId id="261" r:id="rId12"/>
    <p:sldId id="262" r:id="rId13"/>
    <p:sldId id="267" r:id="rId14"/>
    <p:sldId id="266" r:id="rId15"/>
    <p:sldId id="268" r:id="rId16"/>
    <p:sldId id="277" r:id="rId17"/>
    <p:sldId id="270" r:id="rId18"/>
    <p:sldId id="272" r:id="rId19"/>
    <p:sldId id="271" r:id="rId20"/>
    <p:sldId id="273" r:id="rId21"/>
    <p:sldId id="274" r:id="rId22"/>
    <p:sldId id="269" r:id="rId23"/>
  </p:sldIdLst>
  <p:sldSz cx="9144000" cy="6858000" type="screen4x3"/>
  <p:notesSz cx="6807200"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erryl Arnold (ADHB)" initials="CA(" lastIdx="8" clrIdx="0"/>
  <p:cmAuthor id="1" name="Kim Herrick (ADHB)" initials="K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8FF"/>
    <a:srgbClr val="0050A0"/>
    <a:srgbClr val="00C0F3"/>
    <a:srgbClr val="7B91C3"/>
    <a:srgbClr val="ABD0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629" autoAdjust="0"/>
  </p:normalViewPr>
  <p:slideViewPr>
    <p:cSldViewPr>
      <p:cViewPr>
        <p:scale>
          <a:sx n="100" d="100"/>
          <a:sy n="100" d="100"/>
        </p:scale>
        <p:origin x="1956"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606" y="-108"/>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5-18T14:30:40.838" idx="5">
    <p:pos x="5647" y="0"/>
    <p:text>Caption 5 - the word 'a' is missing before plate.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5839" y="0"/>
            <a:ext cx="2949787" cy="496967"/>
          </a:xfrm>
          <a:prstGeom prst="rect">
            <a:avLst/>
          </a:prstGeom>
        </p:spPr>
        <p:txBody>
          <a:bodyPr vert="horz" lIns="91440" tIns="45720" rIns="91440" bIns="45720" rtlCol="0"/>
          <a:lstStyle>
            <a:lvl1pPr algn="r">
              <a:defRPr sz="1200"/>
            </a:lvl1pPr>
          </a:lstStyle>
          <a:p>
            <a:fld id="{EF7B7239-2B73-4CE5-89C5-0E0560417887}" type="datetimeFigureOut">
              <a:rPr lang="en-NZ" smtClean="0"/>
              <a:t>22/02/2018</a:t>
            </a:fld>
            <a:endParaRPr lang="en-NZ"/>
          </a:p>
        </p:txBody>
      </p:sp>
      <p:sp>
        <p:nvSpPr>
          <p:cNvPr id="4" name="Footer Placeholder 3"/>
          <p:cNvSpPr>
            <a:spLocks noGrp="1"/>
          </p:cNvSpPr>
          <p:nvPr>
            <p:ph type="ftr" sz="quarter" idx="2"/>
          </p:nvPr>
        </p:nvSpPr>
        <p:spPr>
          <a:xfrm>
            <a:off x="0" y="9440645"/>
            <a:ext cx="2949787" cy="49696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5839" y="9440645"/>
            <a:ext cx="2949787" cy="496967"/>
          </a:xfrm>
          <a:prstGeom prst="rect">
            <a:avLst/>
          </a:prstGeom>
        </p:spPr>
        <p:txBody>
          <a:bodyPr vert="horz" lIns="91440" tIns="45720" rIns="91440" bIns="45720" rtlCol="0" anchor="b"/>
          <a:lstStyle>
            <a:lvl1pPr algn="r">
              <a:defRPr sz="1200"/>
            </a:lvl1pPr>
          </a:lstStyle>
          <a:p>
            <a:fld id="{5C4F6C84-A093-45EF-ABAB-FED2F95F5B56}" type="slidenum">
              <a:rPr lang="en-NZ" smtClean="0"/>
              <a:t>‹#›</a:t>
            </a:fld>
            <a:endParaRPr lang="en-NZ"/>
          </a:p>
        </p:txBody>
      </p:sp>
    </p:spTree>
    <p:extLst>
      <p:ext uri="{BB962C8B-B14F-4D97-AF65-F5344CB8AC3E}">
        <p14:creationId xmlns:p14="http://schemas.microsoft.com/office/powerpoint/2010/main" val="1240560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0528" cy="497524"/>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083" y="0"/>
            <a:ext cx="2950528" cy="497524"/>
          </a:xfrm>
          <a:prstGeom prst="rect">
            <a:avLst/>
          </a:prstGeom>
        </p:spPr>
        <p:txBody>
          <a:bodyPr vert="horz" lIns="91440" tIns="45720" rIns="91440" bIns="45720" rtlCol="0"/>
          <a:lstStyle>
            <a:lvl1pPr algn="r">
              <a:defRPr sz="1200"/>
            </a:lvl1pPr>
          </a:lstStyle>
          <a:p>
            <a:fld id="{A3C563D3-7585-4827-8457-510D0504ECF0}" type="datetimeFigureOut">
              <a:rPr lang="en-NZ" smtClean="0"/>
              <a:t>22/02/2018</a:t>
            </a:fld>
            <a:endParaRPr lang="en-NZ"/>
          </a:p>
        </p:txBody>
      </p:sp>
      <p:sp>
        <p:nvSpPr>
          <p:cNvPr id="4" name="Slide Image Placeholder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404" y="4720910"/>
            <a:ext cx="5446396" cy="44729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2" y="9440229"/>
            <a:ext cx="2950528" cy="497523"/>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083" y="9440229"/>
            <a:ext cx="2950528" cy="497523"/>
          </a:xfrm>
          <a:prstGeom prst="rect">
            <a:avLst/>
          </a:prstGeom>
        </p:spPr>
        <p:txBody>
          <a:bodyPr vert="horz" lIns="91440" tIns="45720" rIns="91440" bIns="45720" rtlCol="0" anchor="b"/>
          <a:lstStyle>
            <a:lvl1pPr algn="r">
              <a:defRPr sz="1200"/>
            </a:lvl1pPr>
          </a:lstStyle>
          <a:p>
            <a:fld id="{BFD4CFDD-2FD0-4B94-A41B-EB66D8BCFC8E}" type="slidenum">
              <a:rPr lang="en-NZ" smtClean="0"/>
              <a:t>‹#›</a:t>
            </a:fld>
            <a:endParaRPr lang="en-NZ"/>
          </a:p>
        </p:txBody>
      </p:sp>
    </p:spTree>
    <p:extLst>
      <p:ext uri="{BB962C8B-B14F-4D97-AF65-F5344CB8AC3E}">
        <p14:creationId xmlns:p14="http://schemas.microsoft.com/office/powerpoint/2010/main" val="1373513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3 Reorient services so there are seamless pathways across settings, and navigations services for patients trying to coordinate complex or multiple treatment pathways, with the focus on Maori or Pacific, older people and those navigating diabetes</a:t>
            </a:r>
          </a:p>
          <a:p>
            <a:endParaRPr lang="en-NZ" sz="1200" dirty="0" smtClean="0"/>
          </a:p>
          <a:p>
            <a:r>
              <a:rPr lang="en-NZ" sz="1200" dirty="0" smtClean="0"/>
              <a:t>#9  Improve Maori health through increasing engagement with iwi, Primary Health Organisations , and by expanding access to other culturally appropriate health care and </a:t>
            </a:r>
            <a:r>
              <a:rPr lang="en-NZ" sz="1200" dirty="0" err="1" smtClean="0"/>
              <a:t>whanua</a:t>
            </a:r>
            <a:r>
              <a:rPr lang="en-NZ" sz="1200" dirty="0" smtClean="0"/>
              <a:t> </a:t>
            </a:r>
            <a:r>
              <a:rPr lang="en-NZ" sz="1200" dirty="0" err="1" smtClean="0"/>
              <a:t>ora</a:t>
            </a:r>
            <a:r>
              <a:rPr lang="en-NZ" sz="1200" dirty="0" smtClean="0"/>
              <a:t> supports in the community</a:t>
            </a:r>
          </a:p>
          <a:p>
            <a:endParaRPr lang="en-NZ" sz="1200" dirty="0" smtClean="0"/>
          </a:p>
          <a:p>
            <a:r>
              <a:rPr lang="en-NZ" sz="1200" dirty="0" smtClean="0"/>
              <a:t>#11 Work with other sectors  and with communities to address the factors that contribute to morbidity and mortality associated with mental health problems and mental illness</a:t>
            </a:r>
          </a:p>
          <a:p>
            <a:endParaRPr lang="en-NZ" sz="1200" dirty="0" smtClean="0"/>
          </a:p>
          <a:p>
            <a:r>
              <a:rPr lang="en-NZ" sz="1200" dirty="0" smtClean="0"/>
              <a:t>#16 Implement the Whanau </a:t>
            </a:r>
            <a:r>
              <a:rPr lang="en-NZ" sz="1200" dirty="0" err="1" smtClean="0"/>
              <a:t>Ora</a:t>
            </a:r>
            <a:r>
              <a:rPr lang="en-NZ" sz="1200" dirty="0" smtClean="0"/>
              <a:t> Network and related model of care, accelerating work across services and sectors that achieved the greatest gain for Maori, Pacific and other communities with unequal health outcomes. </a:t>
            </a:r>
          </a:p>
          <a:p>
            <a:endParaRPr lang="en-NZ" sz="1200" dirty="0" smtClean="0"/>
          </a:p>
          <a:p>
            <a:r>
              <a:rPr lang="en-NZ" sz="1200" dirty="0" smtClean="0"/>
              <a:t>#22 Improve the quality of the data we collect, to better understand trends, to gain accuracy in ethnicity data, and improve how we manage risks in the provider arm</a:t>
            </a:r>
          </a:p>
          <a:p>
            <a:endParaRPr lang="en-NZ" sz="1200" dirty="0" smtClean="0"/>
          </a:p>
          <a:p>
            <a:r>
              <a:rPr lang="en-NZ" sz="1200" dirty="0" smtClean="0"/>
              <a:t>#31 Strengthen the health workforce by developing healthier workplaces, promoting cultural diversity and programmes that empower workers to be proactive. </a:t>
            </a:r>
          </a:p>
          <a:p>
            <a:endParaRPr lang="en-NZ" sz="1200" dirty="0" smtClean="0"/>
          </a:p>
          <a:p>
            <a:r>
              <a:rPr lang="en-NZ" sz="1200" dirty="0" smtClean="0"/>
              <a:t>#36 Develop our people so we get the best from our workforce</a:t>
            </a:r>
          </a:p>
          <a:p>
            <a:endParaRPr lang="en-NZ" dirty="0"/>
          </a:p>
        </p:txBody>
      </p:sp>
      <p:sp>
        <p:nvSpPr>
          <p:cNvPr id="4" name="Slide Number Placeholder 3"/>
          <p:cNvSpPr>
            <a:spLocks noGrp="1"/>
          </p:cNvSpPr>
          <p:nvPr>
            <p:ph type="sldNum" sz="quarter" idx="10"/>
          </p:nvPr>
        </p:nvSpPr>
        <p:spPr/>
        <p:txBody>
          <a:bodyPr/>
          <a:lstStyle/>
          <a:p>
            <a:fld id="{BFD4CFDD-2FD0-4B94-A41B-EB66D8BCFC8E}" type="slidenum">
              <a:rPr lang="en-NZ" smtClean="0"/>
              <a:t>3</a:t>
            </a:fld>
            <a:endParaRPr lang="en-NZ"/>
          </a:p>
        </p:txBody>
      </p:sp>
    </p:spTree>
    <p:extLst>
      <p:ext uri="{BB962C8B-B14F-4D97-AF65-F5344CB8AC3E}">
        <p14:creationId xmlns:p14="http://schemas.microsoft.com/office/powerpoint/2010/main" val="2620724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DC52CD47-3A1F-472C-92AA-E9208B8133B2}" type="slidenum">
              <a:rPr lang="en-NZ" smtClean="0"/>
              <a:t>9</a:t>
            </a:fld>
            <a:endParaRPr lang="en-NZ"/>
          </a:p>
        </p:txBody>
      </p:sp>
    </p:spTree>
    <p:extLst>
      <p:ext uri="{BB962C8B-B14F-4D97-AF65-F5344CB8AC3E}">
        <p14:creationId xmlns:p14="http://schemas.microsoft.com/office/powerpoint/2010/main" val="1339029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NZ"/>
          </a:p>
        </p:txBody>
      </p:sp>
    </p:spTree>
    <p:extLst>
      <p:ext uri="{BB962C8B-B14F-4D97-AF65-F5344CB8AC3E}">
        <p14:creationId xmlns:p14="http://schemas.microsoft.com/office/powerpoint/2010/main" val="423698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681549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4004801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latin typeface="Calibri" pitchFamily="34" charset="0"/>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NZ" dirty="0"/>
          </a:p>
        </p:txBody>
      </p:sp>
    </p:spTree>
    <p:extLst>
      <p:ext uri="{BB962C8B-B14F-4D97-AF65-F5344CB8AC3E}">
        <p14:creationId xmlns:p14="http://schemas.microsoft.com/office/powerpoint/2010/main" val="22117182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12" y="125760"/>
            <a:ext cx="8229600" cy="1143000"/>
          </a:xfrm>
          <a:prstGeom prst="rect">
            <a:avLst/>
          </a:prstGeom>
        </p:spPr>
        <p:txBody>
          <a:bodyPr/>
          <a:lstStyle>
            <a:lvl1pPr algn="l">
              <a:defRPr>
                <a:solidFill>
                  <a:schemeClr val="bg1"/>
                </a:solidFill>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2872520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atin typeface="Calibri" pitchFamily="34" charset="0"/>
              </a:defRPr>
            </a:lvl1pPr>
          </a:lstStyle>
          <a:p>
            <a:r>
              <a:rPr lang="en-US" dirty="0" smtClean="0"/>
              <a:t>Click to edit Master title style</a:t>
            </a:r>
            <a:endParaRPr lang="en-NZ"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2887158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1143000"/>
          </a:xfrm>
          <a:prstGeom prst="rect">
            <a:avLst/>
          </a:prstGeom>
        </p:spPr>
        <p:txBody>
          <a:bodyPr/>
          <a:lstStyle>
            <a:lvl1pPr algn="l">
              <a:defRPr>
                <a:solidFill>
                  <a:schemeClr val="bg1"/>
                </a:solidFill>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142816677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8824" y="53752"/>
            <a:ext cx="8229600" cy="1143000"/>
          </a:xfrm>
          <a:prstGeom prst="rect">
            <a:avLst/>
          </a:prstGeom>
        </p:spPr>
        <p:txBody>
          <a:bodyPr/>
          <a:lstStyle>
            <a:lvl1pPr algn="l">
              <a:defRPr>
                <a:solidFill>
                  <a:schemeClr val="bg1"/>
                </a:solidFill>
                <a:latin typeface="Calibri" pitchFamily="34" charset="0"/>
              </a:defRPr>
            </a:lvl1pPr>
          </a:lstStyle>
          <a:p>
            <a:r>
              <a:rPr lang="en-US" dirty="0" smtClean="0"/>
              <a:t>Click to edit Master title style</a:t>
            </a:r>
            <a:endParaRPr lang="en-NZ"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2090479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1143000"/>
          </a:xfrm>
          <a:prstGeom prst="rect">
            <a:avLst/>
          </a:prstGeom>
        </p:spPr>
        <p:txBody>
          <a:bodyPr/>
          <a:lstStyle>
            <a:lvl1pPr algn="l">
              <a:defRPr>
                <a:solidFill>
                  <a:schemeClr val="bg1"/>
                </a:solidFill>
                <a:latin typeface="Calibri" pitchFamily="34" charset="0"/>
              </a:defRPr>
            </a:lvl1pPr>
          </a:lstStyle>
          <a:p>
            <a:r>
              <a:rPr lang="en-US" dirty="0" smtClean="0"/>
              <a:t>Click to edit Master title style</a:t>
            </a:r>
            <a:endParaRPr lang="en-NZ" dirty="0"/>
          </a:p>
        </p:txBody>
      </p:sp>
    </p:spTree>
    <p:extLst>
      <p:ext uri="{BB962C8B-B14F-4D97-AF65-F5344CB8AC3E}">
        <p14:creationId xmlns:p14="http://schemas.microsoft.com/office/powerpoint/2010/main" val="185396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0219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92427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253068048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31907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6577376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4601976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1_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3890551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ext Placeholder 17"/>
          <p:cNvSpPr>
            <a:spLocks noGrp="1"/>
          </p:cNvSpPr>
          <p:nvPr>
            <p:ph type="body" sz="quarter" idx="14" hasCustomPrompt="1"/>
          </p:nvPr>
        </p:nvSpPr>
        <p:spPr>
          <a:xfrm>
            <a:off x="611188" y="1772915"/>
            <a:ext cx="7849244" cy="647973"/>
          </a:xfrm>
          <a:prstGeom prst="rect">
            <a:avLst/>
          </a:prstGeom>
        </p:spPr>
        <p:txBody>
          <a:bodyPr/>
          <a:lstStyle>
            <a:lvl1pPr marL="0" indent="0">
              <a:buNone/>
              <a:defRPr b="1">
                <a:solidFill>
                  <a:srgbClr val="6E6E6E"/>
                </a:solidFill>
              </a:defRPr>
            </a:lvl1pPr>
            <a:lvl2pPr marL="914400" indent="-457200">
              <a:buFont typeface="Arial" panose="020B0604020202020204" pitchFamily="34" charset="0"/>
              <a:buChar char="•"/>
              <a:defRPr>
                <a:solidFill>
                  <a:schemeClr val="tx1"/>
                </a:solidFill>
              </a:defRPr>
            </a:lvl2pPr>
          </a:lstStyle>
          <a:p>
            <a:pPr lvl="0"/>
            <a:r>
              <a:rPr lang="en-US" dirty="0" smtClean="0"/>
              <a:t>Subtitle</a:t>
            </a:r>
          </a:p>
        </p:txBody>
      </p:sp>
      <p:sp>
        <p:nvSpPr>
          <p:cNvPr id="3" name="Text Placeholder 21"/>
          <p:cNvSpPr>
            <a:spLocks noGrp="1"/>
          </p:cNvSpPr>
          <p:nvPr>
            <p:ph type="body" sz="quarter" idx="15" hasCustomPrompt="1"/>
          </p:nvPr>
        </p:nvSpPr>
        <p:spPr>
          <a:xfrm>
            <a:off x="611188" y="2420615"/>
            <a:ext cx="7849244" cy="3816697"/>
          </a:xfrm>
          <a:prstGeom prst="rect">
            <a:avLst/>
          </a:prstGeom>
        </p:spPr>
        <p:txBody>
          <a:bodyPr/>
          <a:lstStyle>
            <a:lvl1pPr marL="457200" marR="0"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2800"/>
            </a:lvl1pPr>
            <a:lvl2pPr>
              <a:defRPr sz="2400"/>
            </a:lvl2pPr>
          </a:lstStyle>
          <a:p>
            <a:pPr lvl="0"/>
            <a:r>
              <a:rPr lang="en-US" dirty="0" smtClean="0"/>
              <a:t>Bullet points</a:t>
            </a:r>
          </a:p>
          <a:p>
            <a:pPr lvl="1"/>
            <a:r>
              <a:rPr lang="en-US" dirty="0" smtClean="0"/>
              <a:t>Second level</a:t>
            </a:r>
          </a:p>
          <a:p>
            <a:pPr lvl="0"/>
            <a:endParaRPr lang="en-NZ" dirty="0"/>
          </a:p>
        </p:txBody>
      </p:sp>
      <p:sp>
        <p:nvSpPr>
          <p:cNvPr id="4" name="Title 1"/>
          <p:cNvSpPr>
            <a:spLocks noGrp="1"/>
          </p:cNvSpPr>
          <p:nvPr>
            <p:ph type="ctrTitle" hasCustomPrompt="1"/>
          </p:nvPr>
        </p:nvSpPr>
        <p:spPr>
          <a:xfrm>
            <a:off x="611560" y="980728"/>
            <a:ext cx="7848872" cy="792088"/>
          </a:xfrm>
          <a:prstGeom prst="rect">
            <a:avLst/>
          </a:prstGeom>
        </p:spPr>
        <p:txBody>
          <a:bodyPr/>
          <a:lstStyle>
            <a:lvl1pPr algn="l">
              <a:defRPr sz="3600" b="1">
                <a:solidFill>
                  <a:srgbClr val="0050A0"/>
                </a:solidFill>
              </a:defRPr>
            </a:lvl1pPr>
          </a:lstStyle>
          <a:p>
            <a:r>
              <a:rPr lang="en-US" dirty="0" smtClean="0"/>
              <a:t>Title </a:t>
            </a:r>
            <a:endParaRPr lang="en-NZ" dirty="0"/>
          </a:p>
        </p:txBody>
      </p:sp>
    </p:spTree>
    <p:extLst>
      <p:ext uri="{BB962C8B-B14F-4D97-AF65-F5344CB8AC3E}">
        <p14:creationId xmlns:p14="http://schemas.microsoft.com/office/powerpoint/2010/main" val="29469831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NZ"/>
          </a:p>
        </p:txBody>
      </p:sp>
    </p:spTree>
    <p:extLst>
      <p:ext uri="{BB962C8B-B14F-4D97-AF65-F5344CB8AC3E}">
        <p14:creationId xmlns:p14="http://schemas.microsoft.com/office/powerpoint/2010/main" val="1221821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32397622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n-NZ"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3643061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34354586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itchFamily="34" charset="0"/>
              </a:defRPr>
            </a:lvl1pPr>
          </a:lstStyle>
          <a:p>
            <a:r>
              <a:rPr lang="en-US" dirty="0" smtClean="0"/>
              <a:t>Click to edit Master title style</a:t>
            </a:r>
            <a:endParaRPr lang="en-NZ"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109449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339673816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itchFamily="34" charset="0"/>
              </a:defRPr>
            </a:lvl1pPr>
          </a:lstStyle>
          <a:p>
            <a:r>
              <a:rPr lang="en-US" dirty="0" smtClean="0"/>
              <a:t>Click to edit Master title style</a:t>
            </a:r>
            <a:endParaRPr lang="en-NZ" dirty="0"/>
          </a:p>
        </p:txBody>
      </p:sp>
    </p:spTree>
    <p:extLst>
      <p:ext uri="{BB962C8B-B14F-4D97-AF65-F5344CB8AC3E}">
        <p14:creationId xmlns:p14="http://schemas.microsoft.com/office/powerpoint/2010/main" val="2338295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3013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96216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27246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4286042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70722513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41749443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57989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37085767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819881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653023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9038817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18653566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28442428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11500940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2608557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19974996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2D69BB6-2AFC-4465-BF54-CFC888E7AAF8}"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D23459-3392-43CC-BB58-E10F1E3F5D51}" type="slidenum">
              <a:rPr lang="en-NZ" smtClean="0"/>
              <a:t>‹#›</a:t>
            </a:fld>
            <a:endParaRPr lang="en-NZ"/>
          </a:p>
        </p:txBody>
      </p:sp>
    </p:spTree>
    <p:extLst>
      <p:ext uri="{BB962C8B-B14F-4D97-AF65-F5344CB8AC3E}">
        <p14:creationId xmlns:p14="http://schemas.microsoft.com/office/powerpoint/2010/main" val="12594609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27123848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15927306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1328066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767499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32657868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39797073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31747428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13224979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10756226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38428600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27768224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F71CAF-7754-4BAF-9878-69A238A80EEE}" type="datetimeFigureOut">
              <a:rPr lang="en-NZ" smtClean="0"/>
              <a:t>22/02/2018</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0C9493-C364-41AB-B5D7-FC101DE84D77}" type="slidenum">
              <a:rPr lang="en-NZ" smtClean="0"/>
              <a:t>‹#›</a:t>
            </a:fld>
            <a:endParaRPr lang="en-NZ"/>
          </a:p>
        </p:txBody>
      </p:sp>
    </p:spTree>
    <p:extLst>
      <p:ext uri="{BB962C8B-B14F-4D97-AF65-F5344CB8AC3E}">
        <p14:creationId xmlns:p14="http://schemas.microsoft.com/office/powerpoint/2010/main" val="324842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Tree>
    <p:extLst>
      <p:ext uri="{BB962C8B-B14F-4D97-AF65-F5344CB8AC3E}">
        <p14:creationId xmlns:p14="http://schemas.microsoft.com/office/powerpoint/2010/main" val="2672662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72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81233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50365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3.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3.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6" name="Picture 9" descr="ADHB LOGO 2013"/>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244408" y="114052"/>
            <a:ext cx="709942" cy="61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ound Single Corner Rectangle 5"/>
          <p:cNvSpPr/>
          <p:nvPr userDrawn="1"/>
        </p:nvSpPr>
        <p:spPr>
          <a:xfrm rot="10800000" flipH="1">
            <a:off x="107504" y="114053"/>
            <a:ext cx="7920880" cy="618536"/>
          </a:xfrm>
          <a:prstGeom prst="round1Rect">
            <a:avLst>
              <a:gd name="adj" fmla="val 50000"/>
            </a:avLst>
          </a:prstGeom>
          <a:gradFill>
            <a:gsLst>
              <a:gs pos="100000">
                <a:srgbClr val="0050A0"/>
              </a:gs>
              <a:gs pos="0">
                <a:srgbClr val="00C0F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userDrawn="1"/>
        </p:nvSpPr>
        <p:spPr>
          <a:xfrm>
            <a:off x="3275856" y="238655"/>
            <a:ext cx="4608512" cy="369332"/>
          </a:xfrm>
          <a:prstGeom prst="rect">
            <a:avLst/>
          </a:prstGeom>
          <a:noFill/>
        </p:spPr>
        <p:txBody>
          <a:bodyPr wrap="square" rtlCol="0">
            <a:spAutoFit/>
          </a:bodyPr>
          <a:lstStyle/>
          <a:p>
            <a:pPr algn="r"/>
            <a:r>
              <a:rPr lang="en-US" b="0" dirty="0" smtClean="0">
                <a:solidFill>
                  <a:schemeClr val="bg1"/>
                </a:solidFill>
                <a:latin typeface="Calibri" panose="020F0502020204030204" pitchFamily="34" charset="0"/>
              </a:rPr>
              <a:t>Auckland District Health Board</a:t>
            </a:r>
            <a:endParaRPr lang="en-NZ" b="0" dirty="0">
              <a:solidFill>
                <a:schemeClr val="bg1"/>
              </a:solidFill>
              <a:latin typeface="Calibri" panose="020F0502020204030204" pitchFamily="34" charset="0"/>
            </a:endParaRPr>
          </a:p>
        </p:txBody>
      </p:sp>
      <p:sp>
        <p:nvSpPr>
          <p:cNvPr id="9" name="Round Same Side Corner Rectangle 8"/>
          <p:cNvSpPr/>
          <p:nvPr userDrawn="1"/>
        </p:nvSpPr>
        <p:spPr>
          <a:xfrm rot="16200000">
            <a:off x="165956" y="62060"/>
            <a:ext cx="618538" cy="735442"/>
          </a:xfrm>
          <a:prstGeom prst="round2SameRect">
            <a:avLst>
              <a:gd name="adj1" fmla="val 0"/>
              <a:gd name="adj2" fmla="val 0"/>
            </a:avLst>
          </a:prstGeom>
          <a:blipFill dpi="0" rotWithShape="0">
            <a:blip r:embed="rId14"/>
            <a:srcRect/>
            <a:stretch>
              <a:fillRect l="-28000" t="-16000" r="15000" b="-16000"/>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NZ"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0" name="TextBox 1"/>
          <p:cNvSpPr txBox="1">
            <a:spLocks noChangeArrowheads="1"/>
          </p:cNvSpPr>
          <p:nvPr userDrawn="1"/>
        </p:nvSpPr>
        <p:spPr bwMode="auto">
          <a:xfrm>
            <a:off x="1378901" y="6466115"/>
            <a:ext cx="66477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900" b="1" kern="1200" dirty="0" smtClean="0">
                <a:solidFill>
                  <a:srgbClr val="0050A0"/>
                </a:solidFill>
                <a:effectLst/>
                <a:latin typeface="Calibri" panose="020F0502020204030204" pitchFamily="34" charset="0"/>
                <a:ea typeface="+mn-ea"/>
                <a:cs typeface="Calibri" panose="020F0502020204030204" pitchFamily="34" charset="0"/>
              </a:rPr>
              <a:t>Healthy communities</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World-class healthcare</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Achieve together</a:t>
            </a:r>
            <a:r>
              <a:rPr lang="en-US" sz="900" kern="1200" dirty="0" smtClean="0">
                <a:solidFill>
                  <a:srgbClr val="0050A0"/>
                </a:solidFill>
                <a:effectLst/>
                <a:latin typeface="Calibri" panose="020F0502020204030204" pitchFamily="34" charset="0"/>
                <a:ea typeface="+mn-ea"/>
                <a:cs typeface="Calibri" panose="020F0502020204030204" pitchFamily="34" charset="0"/>
              </a:rPr>
              <a:t> | Kia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kotahi</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Oranga</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mo</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iti</a:t>
            </a:r>
            <a:r>
              <a:rPr lang="en-US" sz="900" kern="1200" dirty="0" smtClean="0">
                <a:solidFill>
                  <a:srgbClr val="0050A0"/>
                </a:solidFill>
                <a:effectLst/>
                <a:latin typeface="Calibri" panose="020F0502020204030204" pitchFamily="34" charset="0"/>
                <a:ea typeface="+mn-ea"/>
                <a:cs typeface="Calibri" panose="020F0502020204030204" pitchFamily="34" charset="0"/>
              </a:rPr>
              <a:t> me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Rahi</a:t>
            </a:r>
            <a:r>
              <a:rPr lang="en-US" sz="900" kern="1200" dirty="0" smtClean="0">
                <a:solidFill>
                  <a:srgbClr val="0050A0"/>
                </a:solidFill>
                <a:effectLst/>
                <a:latin typeface="Calibri" panose="020F0502020204030204" pitchFamily="34" charset="0"/>
                <a:ea typeface="+mn-ea"/>
                <a:cs typeface="Calibri" panose="020F0502020204030204" pitchFamily="34" charset="0"/>
              </a:rPr>
              <a:t> o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Ao</a:t>
            </a:r>
            <a:endParaRPr lang="en-NZ" sz="900" kern="1200" dirty="0">
              <a:solidFill>
                <a:srgbClr val="0050A0"/>
              </a:solidFill>
              <a:effectLst/>
              <a:latin typeface="Calibri" panose="020F0502020204030204" pitchFamily="34" charset="0"/>
              <a:ea typeface="+mn-ea"/>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9" descr="ADHB LOGO 2013"/>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243355" y="6098840"/>
            <a:ext cx="709942" cy="61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ound Single Corner Rectangle 9"/>
          <p:cNvSpPr/>
          <p:nvPr userDrawn="1"/>
        </p:nvSpPr>
        <p:spPr>
          <a:xfrm rot="10800000" flipH="1" flipV="1">
            <a:off x="107504" y="6132922"/>
            <a:ext cx="7920880" cy="618536"/>
          </a:xfrm>
          <a:prstGeom prst="round1Rect">
            <a:avLst>
              <a:gd name="adj" fmla="val 50000"/>
            </a:avLst>
          </a:prstGeom>
          <a:gradFill>
            <a:gsLst>
              <a:gs pos="100000">
                <a:srgbClr val="0050A0"/>
              </a:gs>
              <a:gs pos="0">
                <a:srgbClr val="00C0F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userDrawn="1"/>
        </p:nvSpPr>
        <p:spPr>
          <a:xfrm>
            <a:off x="4344785" y="188639"/>
            <a:ext cx="4608512" cy="276999"/>
          </a:xfrm>
          <a:prstGeom prst="rect">
            <a:avLst/>
          </a:prstGeom>
          <a:noFill/>
        </p:spPr>
        <p:txBody>
          <a:bodyPr wrap="square" rtlCol="0">
            <a:spAutoFit/>
          </a:bodyPr>
          <a:lstStyle/>
          <a:p>
            <a:pPr algn="r"/>
            <a:r>
              <a:rPr lang="en-US" sz="1200" b="0" dirty="0" smtClean="0">
                <a:solidFill>
                  <a:srgbClr val="0050A0"/>
                </a:solidFill>
                <a:latin typeface="Calibri" panose="020F0502020204030204" pitchFamily="34" charset="0"/>
              </a:rPr>
              <a:t>Auckland District Health Board</a:t>
            </a:r>
            <a:endParaRPr lang="en-NZ" sz="1200" b="0" dirty="0">
              <a:solidFill>
                <a:srgbClr val="0050A0"/>
              </a:solidFill>
              <a:latin typeface="Calibri" panose="020F0502020204030204" pitchFamily="34" charset="0"/>
            </a:endParaRPr>
          </a:p>
        </p:txBody>
      </p:sp>
      <p:sp>
        <p:nvSpPr>
          <p:cNvPr id="7" name="Round Same Side Corner Rectangle 6"/>
          <p:cNvSpPr/>
          <p:nvPr userDrawn="1"/>
        </p:nvSpPr>
        <p:spPr>
          <a:xfrm rot="16200000">
            <a:off x="165956" y="6074469"/>
            <a:ext cx="618538" cy="735442"/>
          </a:xfrm>
          <a:prstGeom prst="round2SameRect">
            <a:avLst>
              <a:gd name="adj1" fmla="val 0"/>
              <a:gd name="adj2" fmla="val 0"/>
            </a:avLst>
          </a:prstGeom>
          <a:blipFill dpi="0" rotWithShape="0">
            <a:blip r:embed="rId16"/>
            <a:srcRect/>
            <a:stretch>
              <a:fillRect l="-28000" t="-16000" r="15000" b="-16000"/>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NZ"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8" name="TextBox 1"/>
          <p:cNvSpPr txBox="1">
            <a:spLocks noChangeArrowheads="1"/>
          </p:cNvSpPr>
          <p:nvPr userDrawn="1"/>
        </p:nvSpPr>
        <p:spPr bwMode="auto">
          <a:xfrm>
            <a:off x="1020922" y="6393648"/>
            <a:ext cx="66477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900" b="1" kern="1200" dirty="0" smtClean="0">
                <a:solidFill>
                  <a:schemeClr val="bg1"/>
                </a:solidFill>
                <a:effectLst/>
                <a:latin typeface="Calibri" panose="020F0502020204030204" pitchFamily="34" charset="0"/>
                <a:ea typeface="+mn-ea"/>
                <a:cs typeface="Calibri" panose="020F0502020204030204" pitchFamily="34" charset="0"/>
              </a:rPr>
              <a:t>Healthy communities</a:t>
            </a:r>
            <a:r>
              <a:rPr lang="en-US" sz="900" kern="1200" dirty="0" smtClean="0">
                <a:solidFill>
                  <a:schemeClr val="bg1"/>
                </a:solidFill>
                <a:effectLst/>
                <a:latin typeface="Calibri" panose="020F0502020204030204" pitchFamily="34" charset="0"/>
                <a:ea typeface="+mn-ea"/>
                <a:cs typeface="Calibri" panose="020F0502020204030204" pitchFamily="34" charset="0"/>
              </a:rPr>
              <a:t> | </a:t>
            </a:r>
            <a:r>
              <a:rPr lang="en-US" sz="900" b="1" kern="1200" dirty="0" smtClean="0">
                <a:solidFill>
                  <a:schemeClr val="bg1"/>
                </a:solidFill>
                <a:effectLst/>
                <a:latin typeface="Calibri" panose="020F0502020204030204" pitchFamily="34" charset="0"/>
                <a:ea typeface="+mn-ea"/>
                <a:cs typeface="Calibri" panose="020F0502020204030204" pitchFamily="34" charset="0"/>
              </a:rPr>
              <a:t>World-class healthcare</a:t>
            </a:r>
            <a:r>
              <a:rPr lang="en-US" sz="900" kern="1200" dirty="0" smtClean="0">
                <a:solidFill>
                  <a:schemeClr val="bg1"/>
                </a:solidFill>
                <a:effectLst/>
                <a:latin typeface="Calibri" panose="020F0502020204030204" pitchFamily="34" charset="0"/>
                <a:ea typeface="+mn-ea"/>
                <a:cs typeface="Calibri" panose="020F0502020204030204" pitchFamily="34" charset="0"/>
              </a:rPr>
              <a:t> | </a:t>
            </a:r>
            <a:r>
              <a:rPr lang="en-US" sz="900" b="1" kern="1200" dirty="0" smtClean="0">
                <a:solidFill>
                  <a:schemeClr val="bg1"/>
                </a:solidFill>
                <a:effectLst/>
                <a:latin typeface="Calibri" panose="020F0502020204030204" pitchFamily="34" charset="0"/>
                <a:ea typeface="+mn-ea"/>
                <a:cs typeface="Calibri" panose="020F0502020204030204" pitchFamily="34" charset="0"/>
              </a:rPr>
              <a:t>Achieve together</a:t>
            </a:r>
            <a:r>
              <a:rPr lang="en-US" sz="900" kern="1200" dirty="0" smtClean="0">
                <a:solidFill>
                  <a:schemeClr val="bg1"/>
                </a:solidFill>
                <a:effectLst/>
                <a:latin typeface="Calibri" panose="020F0502020204030204" pitchFamily="34" charset="0"/>
                <a:ea typeface="+mn-ea"/>
                <a:cs typeface="Calibri" panose="020F0502020204030204" pitchFamily="34" charset="0"/>
              </a:rPr>
              <a:t> | Kia </a:t>
            </a:r>
            <a:r>
              <a:rPr lang="en-US" sz="900" kern="1200" dirty="0" err="1" smtClean="0">
                <a:solidFill>
                  <a:schemeClr val="bg1"/>
                </a:solidFill>
                <a:effectLst/>
                <a:latin typeface="Calibri" panose="020F0502020204030204" pitchFamily="34" charset="0"/>
                <a:ea typeface="+mn-ea"/>
                <a:cs typeface="Calibri" panose="020F0502020204030204" pitchFamily="34" charset="0"/>
              </a:rPr>
              <a:t>kotahi</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te</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Oranga</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mo</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te</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iti</a:t>
            </a:r>
            <a:r>
              <a:rPr lang="en-US" sz="900" kern="1200" dirty="0" smtClean="0">
                <a:solidFill>
                  <a:schemeClr val="bg1"/>
                </a:solidFill>
                <a:effectLst/>
                <a:latin typeface="Calibri" panose="020F0502020204030204" pitchFamily="34" charset="0"/>
                <a:ea typeface="+mn-ea"/>
                <a:cs typeface="Calibri" panose="020F0502020204030204" pitchFamily="34" charset="0"/>
              </a:rPr>
              <a:t> me </a:t>
            </a:r>
            <a:r>
              <a:rPr lang="en-US" sz="900" kern="1200" dirty="0" err="1" smtClean="0">
                <a:solidFill>
                  <a:schemeClr val="bg1"/>
                </a:solidFill>
                <a:effectLst/>
                <a:latin typeface="Calibri" panose="020F0502020204030204" pitchFamily="34" charset="0"/>
                <a:ea typeface="+mn-ea"/>
                <a:cs typeface="Calibri" panose="020F0502020204030204" pitchFamily="34" charset="0"/>
              </a:rPr>
              <a:t>te</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Rahi</a:t>
            </a:r>
            <a:r>
              <a:rPr lang="en-US" sz="900" kern="1200" dirty="0" smtClean="0">
                <a:solidFill>
                  <a:schemeClr val="bg1"/>
                </a:solidFill>
                <a:effectLst/>
                <a:latin typeface="Calibri" panose="020F0502020204030204" pitchFamily="34" charset="0"/>
                <a:ea typeface="+mn-ea"/>
                <a:cs typeface="Calibri" panose="020F0502020204030204" pitchFamily="34" charset="0"/>
              </a:rPr>
              <a:t> o </a:t>
            </a:r>
            <a:r>
              <a:rPr lang="en-US" sz="900" kern="1200" dirty="0" err="1" smtClean="0">
                <a:solidFill>
                  <a:schemeClr val="bg1"/>
                </a:solidFill>
                <a:effectLst/>
                <a:latin typeface="Calibri" panose="020F0502020204030204" pitchFamily="34" charset="0"/>
                <a:ea typeface="+mn-ea"/>
                <a:cs typeface="Calibri" panose="020F0502020204030204" pitchFamily="34" charset="0"/>
              </a:rPr>
              <a:t>Te</a:t>
            </a:r>
            <a:r>
              <a:rPr lang="en-US" sz="900" kern="1200" dirty="0" smtClean="0">
                <a:solidFill>
                  <a:schemeClr val="bg1"/>
                </a:solidFill>
                <a:effectLst/>
                <a:latin typeface="Calibri" panose="020F0502020204030204" pitchFamily="34" charset="0"/>
                <a:ea typeface="+mn-ea"/>
                <a:cs typeface="Calibri" panose="020F0502020204030204" pitchFamily="34" charset="0"/>
              </a:rPr>
              <a:t> </a:t>
            </a:r>
            <a:r>
              <a:rPr lang="en-US" sz="900" kern="1200" dirty="0" err="1" smtClean="0">
                <a:solidFill>
                  <a:schemeClr val="bg1"/>
                </a:solidFill>
                <a:effectLst/>
                <a:latin typeface="Calibri" panose="020F0502020204030204" pitchFamily="34" charset="0"/>
                <a:ea typeface="+mn-ea"/>
                <a:cs typeface="Calibri" panose="020F0502020204030204" pitchFamily="34" charset="0"/>
              </a:rPr>
              <a:t>Ao</a:t>
            </a:r>
            <a:endParaRPr lang="en-NZ" sz="900" kern="1200" dirty="0">
              <a:solidFill>
                <a:schemeClr val="bg1"/>
              </a:solidFill>
              <a:effectLst/>
              <a:latin typeface="Calibri" panose="020F0502020204030204" pitchFamily="34" charset="0"/>
              <a:ea typeface="+mn-ea"/>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711" r:id="rId12"/>
    <p:sldLayoutId id="2147483737"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 name="Group 4"/>
          <p:cNvGrpSpPr/>
          <p:nvPr userDrawn="1"/>
        </p:nvGrpSpPr>
        <p:grpSpPr>
          <a:xfrm rot="5400000" flipV="1">
            <a:off x="-2796777" y="3020912"/>
            <a:ext cx="6600649" cy="792089"/>
            <a:chOff x="698048" y="146169"/>
            <a:chExt cx="6912768" cy="618537"/>
          </a:xfrm>
        </p:grpSpPr>
        <p:sp>
          <p:nvSpPr>
            <p:cNvPr id="6" name="Round Single Corner Rectangle 5"/>
            <p:cNvSpPr/>
            <p:nvPr userDrawn="1"/>
          </p:nvSpPr>
          <p:spPr>
            <a:xfrm rot="10800000" flipH="1">
              <a:off x="698048" y="146169"/>
              <a:ext cx="6912768" cy="618536"/>
            </a:xfrm>
            <a:prstGeom prst="round1Rect">
              <a:avLst>
                <a:gd name="adj" fmla="val 50000"/>
              </a:avLst>
            </a:prstGeom>
            <a:gradFill>
              <a:gsLst>
                <a:gs pos="100000">
                  <a:srgbClr val="0050A0"/>
                </a:gs>
                <a:gs pos="0">
                  <a:srgbClr val="00C0F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ound Same Side Corner Rectangle 6"/>
            <p:cNvSpPr/>
            <p:nvPr userDrawn="1"/>
          </p:nvSpPr>
          <p:spPr>
            <a:xfrm rot="16200000">
              <a:off x="2512235" y="-1655098"/>
              <a:ext cx="605617" cy="4233992"/>
            </a:xfrm>
            <a:prstGeom prst="round2SameRect">
              <a:avLst>
                <a:gd name="adj1" fmla="val 0"/>
                <a:gd name="adj2" fmla="val 0"/>
              </a:avLst>
            </a:prstGeom>
            <a:blipFill dpi="0" rotWithShape="1">
              <a:blip r:embed="rId13">
                <a:alphaModFix amt="37000"/>
              </a:blip>
              <a:srcRect/>
              <a:stretch>
                <a:fillRect l="-77000" r="-4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pic>
        <p:nvPicPr>
          <p:cNvPr id="2" name="Picture 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11913" y="5869762"/>
            <a:ext cx="583266" cy="499236"/>
          </a:xfrm>
          <a:prstGeom prst="rect">
            <a:avLst/>
          </a:prstGeom>
        </p:spPr>
      </p:pic>
      <p:sp>
        <p:nvSpPr>
          <p:cNvPr id="8" name="TextBox 7"/>
          <p:cNvSpPr txBox="1"/>
          <p:nvPr userDrawn="1"/>
        </p:nvSpPr>
        <p:spPr>
          <a:xfrm>
            <a:off x="4337180" y="6370564"/>
            <a:ext cx="4608512" cy="276999"/>
          </a:xfrm>
          <a:prstGeom prst="rect">
            <a:avLst/>
          </a:prstGeom>
          <a:noFill/>
        </p:spPr>
        <p:txBody>
          <a:bodyPr wrap="square" rtlCol="0">
            <a:spAutoFit/>
          </a:bodyPr>
          <a:lstStyle/>
          <a:p>
            <a:pPr algn="r"/>
            <a:r>
              <a:rPr lang="en-US" sz="1200" b="0" dirty="0" smtClean="0">
                <a:solidFill>
                  <a:srgbClr val="0050A0"/>
                </a:solidFill>
                <a:latin typeface="Calibri" panose="020F0502020204030204" pitchFamily="34" charset="0"/>
              </a:rPr>
              <a:t>Auckland District Health Board</a:t>
            </a:r>
            <a:endParaRPr lang="en-NZ" sz="1200" b="0" dirty="0">
              <a:solidFill>
                <a:srgbClr val="0050A0"/>
              </a:solidFill>
              <a:latin typeface="Calibri" panose="020F0502020204030204" pitchFamily="34" charset="0"/>
            </a:endParaRPr>
          </a:p>
        </p:txBody>
      </p:sp>
      <p:sp>
        <p:nvSpPr>
          <p:cNvPr id="9" name="TextBox 1"/>
          <p:cNvSpPr txBox="1">
            <a:spLocks noChangeArrowheads="1"/>
          </p:cNvSpPr>
          <p:nvPr userDrawn="1"/>
        </p:nvSpPr>
        <p:spPr bwMode="auto">
          <a:xfrm>
            <a:off x="948914" y="6393648"/>
            <a:ext cx="592734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900" b="1" kern="1200" dirty="0" smtClean="0">
                <a:solidFill>
                  <a:srgbClr val="0050A0"/>
                </a:solidFill>
                <a:effectLst/>
                <a:latin typeface="Calibri" panose="020F0502020204030204" pitchFamily="34" charset="0"/>
                <a:ea typeface="+mn-ea"/>
                <a:cs typeface="Calibri" panose="020F0502020204030204" pitchFamily="34" charset="0"/>
              </a:rPr>
              <a:t>Healthy communities</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World-class healthcare</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Achieve together</a:t>
            </a:r>
            <a:r>
              <a:rPr lang="en-US" sz="900" kern="1200" dirty="0" smtClean="0">
                <a:solidFill>
                  <a:srgbClr val="0050A0"/>
                </a:solidFill>
                <a:effectLst/>
                <a:latin typeface="Calibri" panose="020F0502020204030204" pitchFamily="34" charset="0"/>
                <a:ea typeface="+mn-ea"/>
                <a:cs typeface="Calibri" panose="020F0502020204030204" pitchFamily="34" charset="0"/>
              </a:rPr>
              <a:t> | Kia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kotahi</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Oranga</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mo</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iti</a:t>
            </a:r>
            <a:r>
              <a:rPr lang="en-US" sz="900" kern="1200" dirty="0" smtClean="0">
                <a:solidFill>
                  <a:srgbClr val="0050A0"/>
                </a:solidFill>
                <a:effectLst/>
                <a:latin typeface="Calibri" panose="020F0502020204030204" pitchFamily="34" charset="0"/>
                <a:ea typeface="+mn-ea"/>
                <a:cs typeface="Calibri" panose="020F0502020204030204" pitchFamily="34" charset="0"/>
              </a:rPr>
              <a:t> me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Rahi</a:t>
            </a:r>
            <a:r>
              <a:rPr lang="en-US" sz="900" kern="1200" dirty="0" smtClean="0">
                <a:solidFill>
                  <a:srgbClr val="0050A0"/>
                </a:solidFill>
                <a:effectLst/>
                <a:latin typeface="Calibri" panose="020F0502020204030204" pitchFamily="34" charset="0"/>
                <a:ea typeface="+mn-ea"/>
                <a:cs typeface="Calibri" panose="020F0502020204030204" pitchFamily="34" charset="0"/>
              </a:rPr>
              <a:t> o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Ao</a:t>
            </a:r>
            <a:endParaRPr lang="en-NZ" sz="900" kern="1200" dirty="0">
              <a:solidFill>
                <a:srgbClr val="0050A0"/>
              </a:solidFill>
              <a:effectLst/>
              <a:latin typeface="Calibri" panose="020F0502020204030204" pitchFamily="34" charset="0"/>
              <a:ea typeface="+mn-ea"/>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1" name="Group 10"/>
          <p:cNvGrpSpPr/>
          <p:nvPr userDrawn="1"/>
        </p:nvGrpSpPr>
        <p:grpSpPr>
          <a:xfrm>
            <a:off x="107505" y="108478"/>
            <a:ext cx="7920880" cy="624113"/>
            <a:chOff x="698048" y="146169"/>
            <a:chExt cx="6912768" cy="618537"/>
          </a:xfrm>
        </p:grpSpPr>
        <p:sp>
          <p:nvSpPr>
            <p:cNvPr id="12" name="Round Single Corner Rectangle 11"/>
            <p:cNvSpPr/>
            <p:nvPr userDrawn="1"/>
          </p:nvSpPr>
          <p:spPr>
            <a:xfrm rot="10800000" flipH="1">
              <a:off x="698048" y="146169"/>
              <a:ext cx="6912768" cy="618536"/>
            </a:xfrm>
            <a:prstGeom prst="round1Rect">
              <a:avLst>
                <a:gd name="adj" fmla="val 50000"/>
              </a:avLst>
            </a:prstGeom>
            <a:gradFill>
              <a:gsLst>
                <a:gs pos="100000">
                  <a:srgbClr val="0050A0"/>
                </a:gs>
                <a:gs pos="0">
                  <a:srgbClr val="00C0F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ound Same Side Corner Rectangle 12"/>
            <p:cNvSpPr/>
            <p:nvPr userDrawn="1"/>
          </p:nvSpPr>
          <p:spPr>
            <a:xfrm rot="16200000">
              <a:off x="2512235" y="-1655098"/>
              <a:ext cx="605617" cy="4233992"/>
            </a:xfrm>
            <a:prstGeom prst="round2SameRect">
              <a:avLst>
                <a:gd name="adj1" fmla="val 0"/>
                <a:gd name="adj2" fmla="val 0"/>
              </a:avLst>
            </a:prstGeom>
            <a:blipFill dpi="0" rotWithShape="1">
              <a:blip r:embed="rId13">
                <a:alphaModFix amt="37000"/>
              </a:blip>
              <a:srcRect/>
              <a:stretch>
                <a:fillRect l="-77000" r="-4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pic>
        <p:nvPicPr>
          <p:cNvPr id="7" name="Picture 9" descr="ADHB LOGO 201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244408" y="114052"/>
            <a:ext cx="709942" cy="61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userDrawn="1"/>
        </p:nvSpPr>
        <p:spPr bwMode="auto">
          <a:xfrm>
            <a:off x="1378901" y="6466115"/>
            <a:ext cx="66477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900" b="1" kern="1200" dirty="0" smtClean="0">
                <a:solidFill>
                  <a:srgbClr val="0050A0"/>
                </a:solidFill>
                <a:effectLst/>
                <a:latin typeface="Calibri" panose="020F0502020204030204" pitchFamily="34" charset="0"/>
                <a:ea typeface="+mn-ea"/>
                <a:cs typeface="Calibri" panose="020F0502020204030204" pitchFamily="34" charset="0"/>
              </a:rPr>
              <a:t>Healthy communities</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World-class healthcare</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Achieve together</a:t>
            </a:r>
            <a:r>
              <a:rPr lang="en-US" sz="900" kern="1200" dirty="0" smtClean="0">
                <a:solidFill>
                  <a:srgbClr val="0050A0"/>
                </a:solidFill>
                <a:effectLst/>
                <a:latin typeface="Calibri" panose="020F0502020204030204" pitchFamily="34" charset="0"/>
                <a:ea typeface="+mn-ea"/>
                <a:cs typeface="Calibri" panose="020F0502020204030204" pitchFamily="34" charset="0"/>
              </a:rPr>
              <a:t> | Kia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kotahi</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Oranga</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mo</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iti</a:t>
            </a:r>
            <a:r>
              <a:rPr lang="en-US" sz="900" kern="1200" dirty="0" smtClean="0">
                <a:solidFill>
                  <a:srgbClr val="0050A0"/>
                </a:solidFill>
                <a:effectLst/>
                <a:latin typeface="Calibri" panose="020F0502020204030204" pitchFamily="34" charset="0"/>
                <a:ea typeface="+mn-ea"/>
                <a:cs typeface="Calibri" panose="020F0502020204030204" pitchFamily="34" charset="0"/>
              </a:rPr>
              <a:t> me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Rahi</a:t>
            </a:r>
            <a:r>
              <a:rPr lang="en-US" sz="900" kern="1200" dirty="0" smtClean="0">
                <a:solidFill>
                  <a:srgbClr val="0050A0"/>
                </a:solidFill>
                <a:effectLst/>
                <a:latin typeface="Calibri" panose="020F0502020204030204" pitchFamily="34" charset="0"/>
                <a:ea typeface="+mn-ea"/>
                <a:cs typeface="Calibri" panose="020F0502020204030204" pitchFamily="34" charset="0"/>
              </a:rPr>
              <a:t> o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Ao</a:t>
            </a:r>
            <a:endParaRPr lang="en-NZ" sz="900" kern="1200" dirty="0">
              <a:solidFill>
                <a:srgbClr val="0050A0"/>
              </a:solidFill>
              <a:effectLst/>
              <a:latin typeface="Calibri" panose="020F0502020204030204" pitchFamily="34" charset="0"/>
              <a:ea typeface="+mn-ea"/>
              <a:cs typeface="Calibri" panose="020F0502020204030204" pitchFamily="34" charset="0"/>
            </a:endParaRPr>
          </a:p>
        </p:txBody>
      </p:sp>
      <p:sp>
        <p:nvSpPr>
          <p:cNvPr id="9" name="TextBox 8"/>
          <p:cNvSpPr txBox="1"/>
          <p:nvPr userDrawn="1"/>
        </p:nvSpPr>
        <p:spPr>
          <a:xfrm>
            <a:off x="3275856" y="238655"/>
            <a:ext cx="4608512" cy="369332"/>
          </a:xfrm>
          <a:prstGeom prst="rect">
            <a:avLst/>
          </a:prstGeom>
          <a:noFill/>
        </p:spPr>
        <p:txBody>
          <a:bodyPr wrap="square" rtlCol="0">
            <a:spAutoFit/>
          </a:bodyPr>
          <a:lstStyle/>
          <a:p>
            <a:pPr algn="r"/>
            <a:r>
              <a:rPr lang="en-US" b="0" dirty="0" smtClean="0">
                <a:solidFill>
                  <a:schemeClr val="bg1"/>
                </a:solidFill>
                <a:latin typeface="Calibri" panose="020F0502020204030204" pitchFamily="34" charset="0"/>
              </a:rPr>
              <a:t>Auckland District Health Board</a:t>
            </a:r>
            <a:endParaRPr lang="en-NZ" b="0" dirty="0">
              <a:solidFill>
                <a:schemeClr val="bg1"/>
              </a:solidFill>
              <a:latin typeface="Calibri" panose="020F0502020204030204" pitchFamily="34" charset="0"/>
            </a:endParaRPr>
          </a:p>
        </p:txBody>
      </p:sp>
    </p:spTree>
    <p:extLst>
      <p:ext uri="{BB962C8B-B14F-4D97-AF65-F5344CB8AC3E}">
        <p14:creationId xmlns:p14="http://schemas.microsoft.com/office/powerpoint/2010/main" val="388525382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Group 6"/>
          <p:cNvGrpSpPr/>
          <p:nvPr userDrawn="1"/>
        </p:nvGrpSpPr>
        <p:grpSpPr>
          <a:xfrm rot="16200000">
            <a:off x="5268120" y="3020913"/>
            <a:ext cx="6600649" cy="792089"/>
            <a:chOff x="698048" y="146169"/>
            <a:chExt cx="6912768" cy="618537"/>
          </a:xfrm>
        </p:grpSpPr>
        <p:sp>
          <p:nvSpPr>
            <p:cNvPr id="8" name="Round Single Corner Rectangle 7"/>
            <p:cNvSpPr/>
            <p:nvPr userDrawn="1"/>
          </p:nvSpPr>
          <p:spPr>
            <a:xfrm rot="10800000" flipH="1">
              <a:off x="698048" y="146169"/>
              <a:ext cx="6912768" cy="618536"/>
            </a:xfrm>
            <a:prstGeom prst="round1Rect">
              <a:avLst>
                <a:gd name="adj" fmla="val 50000"/>
              </a:avLst>
            </a:prstGeom>
            <a:gradFill>
              <a:gsLst>
                <a:gs pos="100000">
                  <a:srgbClr val="0050A0"/>
                </a:gs>
                <a:gs pos="0">
                  <a:srgbClr val="00C0F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ound Same Side Corner Rectangle 8"/>
            <p:cNvSpPr/>
            <p:nvPr userDrawn="1"/>
          </p:nvSpPr>
          <p:spPr>
            <a:xfrm rot="16200000">
              <a:off x="2512235" y="-1655098"/>
              <a:ext cx="605617" cy="4233992"/>
            </a:xfrm>
            <a:prstGeom prst="round2SameRect">
              <a:avLst>
                <a:gd name="adj1" fmla="val 0"/>
                <a:gd name="adj2" fmla="val 0"/>
              </a:avLst>
            </a:prstGeom>
            <a:blipFill dpi="0" rotWithShape="1">
              <a:blip r:embed="rId13">
                <a:alphaModFix amt="37000"/>
              </a:blip>
              <a:srcRect/>
              <a:stretch>
                <a:fillRect l="-77000" r="-4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276810" y="476672"/>
            <a:ext cx="583266" cy="499236"/>
          </a:xfrm>
          <a:prstGeom prst="rect">
            <a:avLst/>
          </a:prstGeom>
        </p:spPr>
      </p:pic>
      <p:sp>
        <p:nvSpPr>
          <p:cNvPr id="11" name="TextBox 10"/>
          <p:cNvSpPr txBox="1"/>
          <p:nvPr userDrawn="1"/>
        </p:nvSpPr>
        <p:spPr>
          <a:xfrm>
            <a:off x="3495770" y="6370564"/>
            <a:ext cx="4608512" cy="276999"/>
          </a:xfrm>
          <a:prstGeom prst="rect">
            <a:avLst/>
          </a:prstGeom>
          <a:noFill/>
        </p:spPr>
        <p:txBody>
          <a:bodyPr wrap="square" rtlCol="0">
            <a:spAutoFit/>
          </a:bodyPr>
          <a:lstStyle/>
          <a:p>
            <a:pPr algn="r"/>
            <a:r>
              <a:rPr lang="en-US" sz="1200" b="0" dirty="0" smtClean="0">
                <a:solidFill>
                  <a:srgbClr val="0050A0"/>
                </a:solidFill>
                <a:latin typeface="Calibri" panose="020F0502020204030204" pitchFamily="34" charset="0"/>
              </a:rPr>
              <a:t>Auckland District Health Board</a:t>
            </a:r>
            <a:endParaRPr lang="en-NZ" sz="1200" b="0" dirty="0">
              <a:solidFill>
                <a:srgbClr val="0050A0"/>
              </a:solidFill>
              <a:latin typeface="Calibri" panose="020F0502020204030204" pitchFamily="34" charset="0"/>
            </a:endParaRPr>
          </a:p>
        </p:txBody>
      </p:sp>
      <p:sp>
        <p:nvSpPr>
          <p:cNvPr id="12" name="TextBox 1"/>
          <p:cNvSpPr txBox="1">
            <a:spLocks noChangeArrowheads="1"/>
          </p:cNvSpPr>
          <p:nvPr userDrawn="1"/>
        </p:nvSpPr>
        <p:spPr bwMode="auto">
          <a:xfrm>
            <a:off x="107504" y="6393648"/>
            <a:ext cx="592734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900" b="1" kern="1200" dirty="0" smtClean="0">
                <a:solidFill>
                  <a:srgbClr val="0050A0"/>
                </a:solidFill>
                <a:effectLst/>
                <a:latin typeface="Calibri" panose="020F0502020204030204" pitchFamily="34" charset="0"/>
                <a:ea typeface="+mn-ea"/>
                <a:cs typeface="Calibri" panose="020F0502020204030204" pitchFamily="34" charset="0"/>
              </a:rPr>
              <a:t>Healthy communities</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World-class healthcare</a:t>
            </a:r>
            <a:r>
              <a:rPr lang="en-US" sz="900" kern="1200" dirty="0" smtClean="0">
                <a:solidFill>
                  <a:srgbClr val="0050A0"/>
                </a:solidFill>
                <a:effectLst/>
                <a:latin typeface="Calibri" panose="020F0502020204030204" pitchFamily="34" charset="0"/>
                <a:ea typeface="+mn-ea"/>
                <a:cs typeface="Calibri" panose="020F0502020204030204" pitchFamily="34" charset="0"/>
              </a:rPr>
              <a:t> | </a:t>
            </a:r>
            <a:r>
              <a:rPr lang="en-US" sz="900" b="1" kern="1200" dirty="0" smtClean="0">
                <a:solidFill>
                  <a:srgbClr val="0050A0"/>
                </a:solidFill>
                <a:effectLst/>
                <a:latin typeface="Calibri" panose="020F0502020204030204" pitchFamily="34" charset="0"/>
                <a:ea typeface="+mn-ea"/>
                <a:cs typeface="Calibri" panose="020F0502020204030204" pitchFamily="34" charset="0"/>
              </a:rPr>
              <a:t>Achieve together</a:t>
            </a:r>
            <a:r>
              <a:rPr lang="en-US" sz="900" kern="1200" dirty="0" smtClean="0">
                <a:solidFill>
                  <a:srgbClr val="0050A0"/>
                </a:solidFill>
                <a:effectLst/>
                <a:latin typeface="Calibri" panose="020F0502020204030204" pitchFamily="34" charset="0"/>
                <a:ea typeface="+mn-ea"/>
                <a:cs typeface="Calibri" panose="020F0502020204030204" pitchFamily="34" charset="0"/>
              </a:rPr>
              <a:t> | Kia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kotahi</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Oranga</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mo</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iti</a:t>
            </a:r>
            <a:r>
              <a:rPr lang="en-US" sz="900" kern="1200" dirty="0" smtClean="0">
                <a:solidFill>
                  <a:srgbClr val="0050A0"/>
                </a:solidFill>
                <a:effectLst/>
                <a:latin typeface="Calibri" panose="020F0502020204030204" pitchFamily="34" charset="0"/>
                <a:ea typeface="+mn-ea"/>
                <a:cs typeface="Calibri" panose="020F0502020204030204" pitchFamily="34" charset="0"/>
              </a:rPr>
              <a:t> me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Rahi</a:t>
            </a:r>
            <a:r>
              <a:rPr lang="en-US" sz="900" kern="1200" dirty="0" smtClean="0">
                <a:solidFill>
                  <a:srgbClr val="0050A0"/>
                </a:solidFill>
                <a:effectLst/>
                <a:latin typeface="Calibri" panose="020F0502020204030204" pitchFamily="34" charset="0"/>
                <a:ea typeface="+mn-ea"/>
                <a:cs typeface="Calibri" panose="020F0502020204030204" pitchFamily="34" charset="0"/>
              </a:rPr>
              <a:t> o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Te</a:t>
            </a:r>
            <a:r>
              <a:rPr lang="en-US" sz="900" kern="1200" dirty="0" smtClean="0">
                <a:solidFill>
                  <a:srgbClr val="0050A0"/>
                </a:solidFill>
                <a:effectLst/>
                <a:latin typeface="Calibri" panose="020F0502020204030204" pitchFamily="34" charset="0"/>
                <a:ea typeface="+mn-ea"/>
                <a:cs typeface="Calibri" panose="020F0502020204030204" pitchFamily="34" charset="0"/>
              </a:rPr>
              <a:t> </a:t>
            </a:r>
            <a:r>
              <a:rPr lang="en-US" sz="900" kern="1200" dirty="0" err="1" smtClean="0">
                <a:solidFill>
                  <a:srgbClr val="0050A0"/>
                </a:solidFill>
                <a:effectLst/>
                <a:latin typeface="Calibri" panose="020F0502020204030204" pitchFamily="34" charset="0"/>
                <a:ea typeface="+mn-ea"/>
                <a:cs typeface="Calibri" panose="020F0502020204030204" pitchFamily="34" charset="0"/>
              </a:rPr>
              <a:t>Ao</a:t>
            </a:r>
            <a:endParaRPr lang="en-NZ" sz="900" kern="1200" dirty="0">
              <a:solidFill>
                <a:srgbClr val="0050A0"/>
              </a:solidFill>
              <a:effectLst/>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71132889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gi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764704"/>
            <a:ext cx="7434086" cy="5016758"/>
          </a:xfrm>
          <a:prstGeom prst="rect">
            <a:avLst/>
          </a:prstGeom>
        </p:spPr>
        <p:txBody>
          <a:bodyPr wrap="none">
            <a:spAutoFit/>
          </a:bodyPr>
          <a:lstStyle/>
          <a:p>
            <a:r>
              <a:rPr lang="en-NZ" sz="3600" b="1" dirty="0" smtClean="0">
                <a:solidFill>
                  <a:srgbClr val="0050A0"/>
                </a:solidFill>
                <a:latin typeface="Calibri" panose="020F0502020204030204" pitchFamily="34" charset="0"/>
              </a:rPr>
              <a:t>DRAFT for discussion and feedback</a:t>
            </a:r>
          </a:p>
          <a:p>
            <a:endParaRPr lang="en-NZ" sz="3600" b="1" dirty="0" smtClean="0">
              <a:solidFill>
                <a:srgbClr val="0050A0"/>
              </a:solidFill>
              <a:latin typeface="Calibri" panose="020F0502020204030204" pitchFamily="34" charset="0"/>
            </a:endParaRPr>
          </a:p>
          <a:p>
            <a:r>
              <a:rPr lang="en-NZ" sz="3600" b="1" dirty="0" smtClean="0">
                <a:solidFill>
                  <a:srgbClr val="0050A0"/>
                </a:solidFill>
                <a:latin typeface="Calibri" panose="020F0502020204030204" pitchFamily="34" charset="0"/>
              </a:rPr>
              <a:t>Diversity </a:t>
            </a:r>
            <a:r>
              <a:rPr lang="en-NZ" sz="3600" b="1" dirty="0">
                <a:solidFill>
                  <a:srgbClr val="0050A0"/>
                </a:solidFill>
                <a:latin typeface="Calibri" panose="020F0502020204030204" pitchFamily="34" charset="0"/>
              </a:rPr>
              <a:t>&amp; Inclusion </a:t>
            </a:r>
            <a:r>
              <a:rPr lang="en-NZ" sz="3600" b="1" dirty="0" smtClean="0">
                <a:solidFill>
                  <a:srgbClr val="0050A0"/>
                </a:solidFill>
                <a:latin typeface="Calibri" panose="020F0502020204030204" pitchFamily="34" charset="0"/>
              </a:rPr>
              <a:t>in the workplace</a:t>
            </a:r>
          </a:p>
          <a:p>
            <a:endParaRPr lang="en-NZ" sz="3600" b="1" dirty="0">
              <a:solidFill>
                <a:srgbClr val="0050A0"/>
              </a:solidFill>
              <a:latin typeface="Calibri" panose="020F0502020204030204" pitchFamily="34" charset="0"/>
            </a:endParaRPr>
          </a:p>
          <a:p>
            <a:endParaRPr lang="en-NZ" sz="3600" b="1" dirty="0" smtClean="0">
              <a:solidFill>
                <a:srgbClr val="0050A0"/>
              </a:solidFill>
              <a:latin typeface="Calibri" panose="020F0502020204030204" pitchFamily="34" charset="0"/>
            </a:endParaRPr>
          </a:p>
          <a:p>
            <a:r>
              <a:rPr lang="en-NZ" sz="2800" b="1" dirty="0" smtClean="0">
                <a:solidFill>
                  <a:srgbClr val="0050A0"/>
                </a:solidFill>
                <a:latin typeface="Calibri" panose="020F0502020204030204" pitchFamily="34" charset="0"/>
              </a:rPr>
              <a:t>High Level Plan for feedback</a:t>
            </a:r>
          </a:p>
          <a:p>
            <a:r>
              <a:rPr lang="en-NZ" sz="2800" b="1" dirty="0" smtClean="0">
                <a:solidFill>
                  <a:srgbClr val="0050A0"/>
                </a:solidFill>
                <a:latin typeface="Calibri" panose="020F0502020204030204" pitchFamily="34" charset="0"/>
              </a:rPr>
              <a:t>Kim Herrick (OD Practice Leader)</a:t>
            </a:r>
          </a:p>
          <a:p>
            <a:endParaRPr lang="en-NZ" sz="2800" b="1" dirty="0">
              <a:solidFill>
                <a:srgbClr val="0050A0"/>
              </a:solidFill>
              <a:latin typeface="Calibri" panose="020F0502020204030204" pitchFamily="34" charset="0"/>
            </a:endParaRPr>
          </a:p>
          <a:p>
            <a:r>
              <a:rPr lang="en-NZ" sz="2800" b="1" dirty="0" smtClean="0">
                <a:solidFill>
                  <a:srgbClr val="0050A0"/>
                </a:solidFill>
                <a:latin typeface="Calibri" panose="020F0502020204030204" pitchFamily="34" charset="0"/>
              </a:rPr>
              <a:t>December  2017</a:t>
            </a:r>
          </a:p>
          <a:p>
            <a:r>
              <a:rPr lang="en-NZ" sz="2800" b="1" dirty="0" smtClean="0">
                <a:solidFill>
                  <a:srgbClr val="0050A0"/>
                </a:solidFill>
                <a:latin typeface="Calibri" panose="020F0502020204030204" pitchFamily="34" charset="0"/>
              </a:rPr>
              <a:t>For internal use only</a:t>
            </a:r>
          </a:p>
        </p:txBody>
      </p:sp>
    </p:spTree>
    <p:extLst>
      <p:ext uri="{BB962C8B-B14F-4D97-AF65-F5344CB8AC3E}">
        <p14:creationId xmlns:p14="http://schemas.microsoft.com/office/powerpoint/2010/main" val="1450989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0" y="457200"/>
            <a:ext cx="9144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pic>
        <p:nvPicPr>
          <p:cNvPr id="1028" name="Picture 4" descr="http://thewireless.co.nz/system/production/content_images/images/000/002/336/full/01.gif?1432154934"/>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473074"/>
            <a:ext cx="9036496" cy="63849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103743"/>
            <a:ext cx="3211072" cy="461665"/>
          </a:xfrm>
          <a:prstGeom prst="rect">
            <a:avLst/>
          </a:prstGeom>
        </p:spPr>
        <p:txBody>
          <a:bodyPr wrap="none">
            <a:spAutoFit/>
          </a:bodyPr>
          <a:lstStyle/>
          <a:p>
            <a:r>
              <a:rPr lang="en-NZ" sz="2400" b="1" dirty="0">
                <a:solidFill>
                  <a:srgbClr val="0050A0"/>
                </a:solidFill>
                <a:latin typeface="Calibri" panose="020F0502020204030204" pitchFamily="34" charset="0"/>
              </a:rPr>
              <a:t>Sharing some stories…..</a:t>
            </a:r>
          </a:p>
        </p:txBody>
      </p:sp>
    </p:spTree>
    <p:extLst>
      <p:ext uri="{BB962C8B-B14F-4D97-AF65-F5344CB8AC3E}">
        <p14:creationId xmlns:p14="http://schemas.microsoft.com/office/powerpoint/2010/main" val="2936279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0" y="457200"/>
            <a:ext cx="9144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pic>
        <p:nvPicPr>
          <p:cNvPr id="1029" name="Picture 5" descr="http://thewireless.co.nz/system/production/content_images/images/000/002/337/full/02.gif?1432155047"/>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41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3548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0" y="457200"/>
            <a:ext cx="9144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pic>
        <p:nvPicPr>
          <p:cNvPr id="1030" name="Picture 6" descr="http://thewireless.co.nz/system/production/content_images/images/000/002/338/full/03.gif?1432155157"/>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 y="116632"/>
            <a:ext cx="9144001"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710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050" name="Picture 2" descr="http://thewireless.co.nz/system/production/content_images/images/000/002/339/full/04.gif?1432155273"/>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964488" cy="67413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0" y="0"/>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2860849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76672"/>
            <a:ext cx="7704856" cy="2646878"/>
          </a:xfrm>
          <a:prstGeom prst="rect">
            <a:avLst/>
          </a:prstGeom>
          <a:noFill/>
        </p:spPr>
        <p:txBody>
          <a:bodyPr wrap="square" rtlCol="0">
            <a:spAutoFit/>
          </a:bodyPr>
          <a:lstStyle/>
          <a:p>
            <a:r>
              <a:rPr lang="en-NZ" sz="4000" b="1" dirty="0">
                <a:solidFill>
                  <a:srgbClr val="0050A0"/>
                </a:solidFill>
                <a:latin typeface="Calibri" panose="020F0502020204030204" pitchFamily="34" charset="0"/>
              </a:rPr>
              <a:t>Next Steps: </a:t>
            </a:r>
          </a:p>
          <a:p>
            <a:endParaRPr lang="en-NZ" dirty="0"/>
          </a:p>
          <a:p>
            <a:pPr marL="285750" indent="-285750">
              <a:buFont typeface="Arial" panose="020B0604020202020204" pitchFamily="34" charset="0"/>
              <a:buChar char="•"/>
            </a:pPr>
            <a:r>
              <a:rPr lang="en-NZ" dirty="0" smtClean="0"/>
              <a:t>How can we implement the diversity and inclusion strategy in your team? </a:t>
            </a:r>
            <a:endParaRPr lang="en-NZ" dirty="0"/>
          </a:p>
          <a:p>
            <a:pPr marL="285750" indent="-285750">
              <a:buFont typeface="Arial" panose="020B0604020202020204" pitchFamily="34" charset="0"/>
              <a:buChar char="•"/>
            </a:pPr>
            <a:endParaRPr lang="en-NZ" dirty="0" smtClean="0"/>
          </a:p>
          <a:p>
            <a:pPr marL="285750" indent="-285750">
              <a:buFont typeface="Arial" panose="020B0604020202020204" pitchFamily="34" charset="0"/>
              <a:buChar char="•"/>
            </a:pPr>
            <a:endParaRPr lang="en-NZ" dirty="0" smtClean="0"/>
          </a:p>
          <a:p>
            <a:endParaRPr lang="en-NZ" dirty="0"/>
          </a:p>
          <a:p>
            <a:endParaRPr lang="en-NZ" dirty="0"/>
          </a:p>
        </p:txBody>
      </p:sp>
    </p:spTree>
    <p:extLst>
      <p:ext uri="{BB962C8B-B14F-4D97-AF65-F5344CB8AC3E}">
        <p14:creationId xmlns:p14="http://schemas.microsoft.com/office/powerpoint/2010/main" val="4191737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548680"/>
            <a:ext cx="8280920" cy="5786199"/>
          </a:xfrm>
          <a:prstGeom prst="rect">
            <a:avLst/>
          </a:prstGeom>
          <a:noFill/>
        </p:spPr>
        <p:txBody>
          <a:bodyPr wrap="square" rtlCol="0">
            <a:spAutoFit/>
          </a:bodyPr>
          <a:lstStyle/>
          <a:p>
            <a:pPr lvl="0"/>
            <a:r>
              <a:rPr lang="en-NZ" sz="3200" b="1" kern="0" dirty="0" smtClean="0">
                <a:solidFill>
                  <a:srgbClr val="0050A0"/>
                </a:solidFill>
                <a:latin typeface="Calibri"/>
              </a:rPr>
              <a:t>Diversity </a:t>
            </a:r>
            <a:r>
              <a:rPr lang="en-NZ" sz="3200" b="1" kern="0" dirty="0">
                <a:solidFill>
                  <a:srgbClr val="0050A0"/>
                </a:solidFill>
                <a:latin typeface="Calibri"/>
              </a:rPr>
              <a:t>&amp; Inclusion @ Auckland DHB</a:t>
            </a:r>
          </a:p>
          <a:p>
            <a:endParaRPr lang="en-NZ" sz="2000" b="1" kern="0" dirty="0" smtClean="0">
              <a:solidFill>
                <a:srgbClr val="0050A0"/>
              </a:solidFill>
              <a:latin typeface="Calibri"/>
            </a:endParaRPr>
          </a:p>
          <a:p>
            <a:r>
              <a:rPr lang="en-NZ" sz="2800" b="1" kern="0" dirty="0" smtClean="0">
                <a:solidFill>
                  <a:srgbClr val="0050A0"/>
                </a:solidFill>
                <a:latin typeface="Calibri"/>
              </a:rPr>
              <a:t>References</a:t>
            </a:r>
          </a:p>
          <a:p>
            <a:endParaRPr lang="en-NZ" sz="2000" b="1" kern="0" dirty="0">
              <a:solidFill>
                <a:srgbClr val="0050A0"/>
              </a:solidFill>
              <a:latin typeface="Calibri"/>
            </a:endParaRPr>
          </a:p>
          <a:p>
            <a:pPr marL="342900" indent="-342900">
              <a:buAutoNum type="arabicPeriod"/>
            </a:pPr>
            <a:r>
              <a:rPr lang="en-NZ" dirty="0" smtClean="0"/>
              <a:t>Bureau of Health Professional. The Rationale for Diversity in Heath Professionals: A Review of Evidence. Rockville, MD; US </a:t>
            </a:r>
            <a:r>
              <a:rPr lang="en-NZ" dirty="0" err="1" smtClean="0"/>
              <a:t>Dept</a:t>
            </a:r>
            <a:r>
              <a:rPr lang="en-NZ" dirty="0" smtClean="0"/>
              <a:t> of Health &amp; Human Services; 2006</a:t>
            </a:r>
          </a:p>
          <a:p>
            <a:pPr marL="342900" indent="-342900">
              <a:buAutoNum type="arabicPeriod"/>
            </a:pPr>
            <a:r>
              <a:rPr lang="en-NZ" dirty="0" smtClean="0"/>
              <a:t>National Centre for Health Workforce Analysis. Sex, Race, and Ethnic Diversity of US Health Occupations (2010-2012). Rockville, MD US </a:t>
            </a:r>
            <a:r>
              <a:rPr lang="en-NZ" dirty="0" err="1" smtClean="0"/>
              <a:t>Dept</a:t>
            </a:r>
            <a:r>
              <a:rPr lang="en-NZ" dirty="0" smtClean="0"/>
              <a:t> of Health &amp; Human Services; 2015</a:t>
            </a:r>
            <a:endParaRPr lang="en-NZ" dirty="0"/>
          </a:p>
          <a:p>
            <a:pPr marL="342900" indent="-342900">
              <a:buAutoNum type="arabicPeriod"/>
            </a:pPr>
            <a:r>
              <a:rPr lang="en-NZ" dirty="0" err="1" smtClean="0"/>
              <a:t>Mandell</a:t>
            </a:r>
            <a:r>
              <a:rPr lang="en-NZ" dirty="0" smtClean="0"/>
              <a:t>, Brian F, “Not all patients think like doctors, but we need to be able to think like patients”, Cleveland Clinic Journal of Medicine.</a:t>
            </a:r>
            <a:r>
              <a:rPr lang="en-NZ" dirty="0"/>
              <a:t> </a:t>
            </a:r>
            <a:r>
              <a:rPr lang="en-NZ" dirty="0" smtClean="0"/>
              <a:t>Volume 79, Number 2, </a:t>
            </a:r>
            <a:r>
              <a:rPr lang="en-NZ" dirty="0"/>
              <a:t>February </a:t>
            </a:r>
            <a:r>
              <a:rPr lang="en-NZ" dirty="0" smtClean="0"/>
              <a:t>2012</a:t>
            </a:r>
          </a:p>
          <a:p>
            <a:pPr marL="342900" indent="-342900">
              <a:buFontTx/>
              <a:buAutoNum type="arabicPeriod"/>
            </a:pPr>
            <a:r>
              <a:rPr lang="en-NZ" dirty="0" err="1"/>
              <a:t>Misra</a:t>
            </a:r>
            <a:r>
              <a:rPr lang="en-NZ" dirty="0"/>
              <a:t>-Hebert, Anita &amp; Isaacson, Harry, </a:t>
            </a:r>
            <a:r>
              <a:rPr lang="en-NZ" dirty="0" smtClean="0"/>
              <a:t>“Overcoming </a:t>
            </a:r>
            <a:r>
              <a:rPr lang="en-NZ" dirty="0"/>
              <a:t>health care disparities via better cross-cultural communication and health </a:t>
            </a:r>
            <a:r>
              <a:rPr lang="en-NZ" dirty="0" smtClean="0"/>
              <a:t>literacy” </a:t>
            </a:r>
            <a:r>
              <a:rPr lang="en-NZ" dirty="0"/>
              <a:t>Cleveland </a:t>
            </a:r>
            <a:r>
              <a:rPr lang="en-NZ" dirty="0" smtClean="0"/>
              <a:t>Clinic  </a:t>
            </a:r>
            <a:r>
              <a:rPr lang="en-NZ" dirty="0"/>
              <a:t>Journal  of Medicine, Volume 79, Number 2, February 2012</a:t>
            </a:r>
          </a:p>
          <a:p>
            <a:pPr marL="342900" indent="-342900">
              <a:buAutoNum type="arabicPeriod"/>
            </a:pPr>
            <a:endParaRPr lang="en-NZ" dirty="0" smtClean="0"/>
          </a:p>
          <a:p>
            <a:endParaRPr lang="en-NZ" dirty="0"/>
          </a:p>
          <a:p>
            <a:endParaRPr lang="en-NZ" dirty="0"/>
          </a:p>
        </p:txBody>
      </p:sp>
    </p:spTree>
    <p:extLst>
      <p:ext uri="{BB962C8B-B14F-4D97-AF65-F5344CB8AC3E}">
        <p14:creationId xmlns:p14="http://schemas.microsoft.com/office/powerpoint/2010/main" val="1288457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784976" cy="5663089"/>
          </a:xfrm>
          <a:prstGeom prst="rect">
            <a:avLst/>
          </a:prstGeom>
          <a:noFill/>
        </p:spPr>
        <p:txBody>
          <a:bodyPr wrap="square" rtlCol="0">
            <a:spAutoFit/>
          </a:bodyPr>
          <a:lstStyle/>
          <a:p>
            <a:r>
              <a:rPr lang="en-NZ" sz="3600" b="1" dirty="0">
                <a:solidFill>
                  <a:srgbClr val="0050A0"/>
                </a:solidFill>
                <a:latin typeface="Calibri" panose="020F0502020204030204" pitchFamily="34" charset="0"/>
              </a:rPr>
              <a:t>Purpose: </a:t>
            </a:r>
            <a:r>
              <a:rPr lang="en-NZ" sz="2400" dirty="0" smtClean="0">
                <a:solidFill>
                  <a:srgbClr val="0070C0"/>
                </a:solidFill>
              </a:rPr>
              <a:t>Implementation of Auckland DHB/ People Strategy</a:t>
            </a:r>
          </a:p>
          <a:p>
            <a:endParaRPr lang="en-NZ" sz="3600" b="1" dirty="0" smtClean="0">
              <a:solidFill>
                <a:srgbClr val="0050A0"/>
              </a:solidFill>
              <a:latin typeface="Calibri" panose="020F0502020204030204" pitchFamily="34" charset="0"/>
            </a:endParaRPr>
          </a:p>
          <a:p>
            <a:r>
              <a:rPr lang="en-NZ" sz="3600" b="1" dirty="0" smtClean="0">
                <a:solidFill>
                  <a:srgbClr val="0050A0"/>
                </a:solidFill>
                <a:latin typeface="Calibri" panose="020F0502020204030204" pitchFamily="34" charset="0"/>
              </a:rPr>
              <a:t>Objective:</a:t>
            </a:r>
            <a:r>
              <a:rPr lang="en-NZ" sz="3600" b="1" dirty="0">
                <a:solidFill>
                  <a:srgbClr val="0050A0"/>
                </a:solidFill>
                <a:latin typeface="Calibri" panose="020F0502020204030204" pitchFamily="34" charset="0"/>
              </a:rPr>
              <a:t> </a:t>
            </a:r>
            <a:r>
              <a:rPr lang="en-NZ" sz="2400" dirty="0" smtClean="0">
                <a:solidFill>
                  <a:srgbClr val="0070C0"/>
                </a:solidFill>
              </a:rPr>
              <a:t>Increase the number of Maori and Pacifica employees at Auckland DHB</a:t>
            </a:r>
          </a:p>
          <a:p>
            <a:endParaRPr lang="en-NZ" sz="3600" b="1" dirty="0" smtClean="0">
              <a:solidFill>
                <a:srgbClr val="0050A0"/>
              </a:solidFill>
              <a:latin typeface="Calibri" panose="020F0502020204030204" pitchFamily="34" charset="0"/>
            </a:endParaRPr>
          </a:p>
          <a:p>
            <a:r>
              <a:rPr lang="en-NZ" sz="3600" b="1" dirty="0" smtClean="0">
                <a:solidFill>
                  <a:srgbClr val="0050A0"/>
                </a:solidFill>
                <a:latin typeface="Calibri" panose="020F0502020204030204" pitchFamily="34" charset="0"/>
              </a:rPr>
              <a:t>Endorsed by </a:t>
            </a:r>
            <a:r>
              <a:rPr lang="en-NZ" sz="3600" b="1" dirty="0">
                <a:solidFill>
                  <a:srgbClr val="0050A0"/>
                </a:solidFill>
                <a:latin typeface="Calibri" panose="020F0502020204030204" pitchFamily="34" charset="0"/>
              </a:rPr>
              <a:t>the Auckland DHB Board:</a:t>
            </a:r>
          </a:p>
          <a:p>
            <a:pPr marL="285750" indent="-285750">
              <a:buFont typeface="Arial" panose="020B0604020202020204" pitchFamily="34" charset="0"/>
              <a:buChar char="•"/>
            </a:pPr>
            <a:r>
              <a:rPr lang="en-NZ" sz="2000" dirty="0" smtClean="0">
                <a:solidFill>
                  <a:srgbClr val="0070C0"/>
                </a:solidFill>
              </a:rPr>
              <a:t>Automatically shortlist </a:t>
            </a:r>
            <a:r>
              <a:rPr lang="en-NZ" sz="2000" i="1" dirty="0" smtClean="0">
                <a:solidFill>
                  <a:srgbClr val="0070C0"/>
                </a:solidFill>
              </a:rPr>
              <a:t>eligible </a:t>
            </a:r>
            <a:r>
              <a:rPr lang="en-NZ" sz="2000" dirty="0" smtClean="0">
                <a:solidFill>
                  <a:srgbClr val="0070C0"/>
                </a:solidFill>
              </a:rPr>
              <a:t>Maori and Pacifica employees</a:t>
            </a:r>
          </a:p>
          <a:p>
            <a:pPr marL="285750" indent="-285750">
              <a:buFont typeface="Arial" panose="020B0604020202020204" pitchFamily="34" charset="0"/>
              <a:buChar char="•"/>
            </a:pPr>
            <a:r>
              <a:rPr lang="en-NZ" sz="2000" dirty="0" smtClean="0">
                <a:solidFill>
                  <a:srgbClr val="0070C0"/>
                </a:solidFill>
              </a:rPr>
              <a:t>Cultural fluency capability on the interview panel to develop greater respect for Maori </a:t>
            </a:r>
            <a:r>
              <a:rPr lang="en-NZ" sz="2000" dirty="0">
                <a:solidFill>
                  <a:srgbClr val="0070C0"/>
                </a:solidFill>
              </a:rPr>
              <a:t>and Pacifica </a:t>
            </a:r>
            <a:r>
              <a:rPr lang="en-NZ" sz="2000" dirty="0" smtClean="0">
                <a:solidFill>
                  <a:srgbClr val="0070C0"/>
                </a:solidFill>
              </a:rPr>
              <a:t>job candidates</a:t>
            </a:r>
          </a:p>
          <a:p>
            <a:pPr marL="285750" indent="-285750">
              <a:buFont typeface="Arial" panose="020B0604020202020204" pitchFamily="34" charset="0"/>
              <a:buChar char="•"/>
            </a:pPr>
            <a:r>
              <a:rPr lang="en-NZ" sz="2000" dirty="0" smtClean="0">
                <a:solidFill>
                  <a:srgbClr val="0070C0"/>
                </a:solidFill>
              </a:rPr>
              <a:t>Mentor assigned to </a:t>
            </a:r>
            <a:r>
              <a:rPr lang="en-NZ" sz="2000" dirty="0">
                <a:solidFill>
                  <a:srgbClr val="0070C0"/>
                </a:solidFill>
              </a:rPr>
              <a:t>Maori and Pacifica </a:t>
            </a:r>
            <a:r>
              <a:rPr lang="en-NZ" sz="2000" dirty="0" smtClean="0">
                <a:solidFill>
                  <a:srgbClr val="0070C0"/>
                </a:solidFill>
              </a:rPr>
              <a:t>employees (can be outside Directorate)</a:t>
            </a:r>
          </a:p>
          <a:p>
            <a:pPr marL="285750" indent="-285750">
              <a:buFont typeface="Arial" panose="020B0604020202020204" pitchFamily="34" charset="0"/>
              <a:buChar char="•"/>
            </a:pPr>
            <a:r>
              <a:rPr lang="en-NZ" sz="2000" dirty="0" smtClean="0">
                <a:solidFill>
                  <a:srgbClr val="0070C0"/>
                </a:solidFill>
              </a:rPr>
              <a:t>Inclusive Leadership module in Management Development Programme</a:t>
            </a:r>
          </a:p>
          <a:p>
            <a:pPr marL="285750" indent="-285750">
              <a:buFont typeface="Arial" panose="020B0604020202020204" pitchFamily="34" charset="0"/>
              <a:buChar char="•"/>
            </a:pPr>
            <a:r>
              <a:rPr lang="en-NZ" sz="2000" dirty="0" smtClean="0">
                <a:solidFill>
                  <a:srgbClr val="0070C0"/>
                </a:solidFill>
              </a:rPr>
              <a:t>Relationship with Ministry of </a:t>
            </a:r>
            <a:r>
              <a:rPr lang="en-NZ" sz="2000" dirty="0">
                <a:solidFill>
                  <a:srgbClr val="0070C0"/>
                </a:solidFill>
              </a:rPr>
              <a:t>S</a:t>
            </a:r>
            <a:r>
              <a:rPr lang="en-NZ" sz="2000" dirty="0" smtClean="0">
                <a:solidFill>
                  <a:srgbClr val="0070C0"/>
                </a:solidFill>
              </a:rPr>
              <a:t>ocial development </a:t>
            </a:r>
          </a:p>
          <a:p>
            <a:pPr marL="285750" indent="-285750">
              <a:buFont typeface="Arial" panose="020B0604020202020204" pitchFamily="34" charset="0"/>
              <a:buChar char="•"/>
            </a:pPr>
            <a:endParaRPr lang="en-NZ" dirty="0"/>
          </a:p>
        </p:txBody>
      </p:sp>
    </p:spTree>
    <p:extLst>
      <p:ext uri="{BB962C8B-B14F-4D97-AF65-F5344CB8AC3E}">
        <p14:creationId xmlns:p14="http://schemas.microsoft.com/office/powerpoint/2010/main" val="1039555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6786" b="13922"/>
          <a:stretch/>
        </p:blipFill>
        <p:spPr>
          <a:xfrm>
            <a:off x="272142" y="540561"/>
            <a:ext cx="8476321" cy="5552735"/>
          </a:xfrm>
          <a:prstGeom prst="rect">
            <a:avLst/>
          </a:prstGeom>
        </p:spPr>
      </p:pic>
      <p:sp>
        <p:nvSpPr>
          <p:cNvPr id="5" name="Rectangle 4"/>
          <p:cNvSpPr/>
          <p:nvPr/>
        </p:nvSpPr>
        <p:spPr>
          <a:xfrm>
            <a:off x="272142" y="78896"/>
            <a:ext cx="7036162" cy="461665"/>
          </a:xfrm>
          <a:prstGeom prst="rect">
            <a:avLst/>
          </a:prstGeom>
        </p:spPr>
        <p:txBody>
          <a:bodyPr wrap="square">
            <a:spAutoFit/>
          </a:bodyPr>
          <a:lstStyle/>
          <a:p>
            <a:r>
              <a:rPr lang="en-NZ" sz="2400" b="1" dirty="0">
                <a:solidFill>
                  <a:srgbClr val="0050A0"/>
                </a:solidFill>
                <a:latin typeface="Calibri" panose="020F0502020204030204" pitchFamily="34" charset="0"/>
              </a:rPr>
              <a:t>Diversity &amp; Inclusion </a:t>
            </a:r>
            <a:r>
              <a:rPr lang="en-NZ" sz="2400" b="1" dirty="0" smtClean="0">
                <a:solidFill>
                  <a:srgbClr val="0050A0"/>
                </a:solidFill>
                <a:latin typeface="Calibri" panose="020F0502020204030204" pitchFamily="34" charset="0"/>
              </a:rPr>
              <a:t>linked to our wider strategy </a:t>
            </a:r>
            <a:endParaRPr lang="en-NZ" sz="2400" b="1" dirty="0">
              <a:solidFill>
                <a:srgbClr val="0050A0"/>
              </a:solidFill>
              <a:latin typeface="Calibri" panose="020F0502020204030204" pitchFamily="34" charset="0"/>
            </a:endParaRPr>
          </a:p>
        </p:txBody>
      </p:sp>
      <p:sp>
        <p:nvSpPr>
          <p:cNvPr id="2" name="Oval 1"/>
          <p:cNvSpPr/>
          <p:nvPr/>
        </p:nvSpPr>
        <p:spPr>
          <a:xfrm>
            <a:off x="1763688" y="4437112"/>
            <a:ext cx="3168352" cy="720080"/>
          </a:xfrm>
          <a:prstGeom prst="ellipse">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003108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02962"/>
            <a:ext cx="8430452" cy="646331"/>
          </a:xfrm>
          <a:prstGeom prst="rect">
            <a:avLst/>
          </a:prstGeom>
        </p:spPr>
        <p:txBody>
          <a:bodyPr wrap="square">
            <a:spAutoFit/>
          </a:bodyPr>
          <a:lstStyle/>
          <a:p>
            <a:r>
              <a:rPr lang="en-NZ" b="1" dirty="0">
                <a:solidFill>
                  <a:srgbClr val="0050A0"/>
                </a:solidFill>
                <a:latin typeface="Calibri" panose="020F0502020204030204" pitchFamily="34" charset="0"/>
              </a:rPr>
              <a:t>Diversity &amp; Inclusion @ Auckland </a:t>
            </a:r>
            <a:r>
              <a:rPr lang="en-NZ" b="1" dirty="0" smtClean="0">
                <a:solidFill>
                  <a:srgbClr val="0050A0"/>
                </a:solidFill>
                <a:latin typeface="Calibri" panose="020F0502020204030204" pitchFamily="34" charset="0"/>
              </a:rPr>
              <a:t>DHB (include statistics and anecdotes/ best practice Chicago Hospital to improve patient outcomes)</a:t>
            </a:r>
            <a:endParaRPr lang="en-NZ" b="1" dirty="0">
              <a:solidFill>
                <a:srgbClr val="0050A0"/>
              </a:solidFill>
              <a:latin typeface="Calibri" panose="020F0502020204030204" pitchFamily="34" charset="0"/>
            </a:endParaRPr>
          </a:p>
        </p:txBody>
      </p:sp>
      <p:sp>
        <p:nvSpPr>
          <p:cNvPr id="3" name="Text Placeholder 4"/>
          <p:cNvSpPr txBox="1">
            <a:spLocks/>
          </p:cNvSpPr>
          <p:nvPr/>
        </p:nvSpPr>
        <p:spPr>
          <a:xfrm>
            <a:off x="323528" y="965749"/>
            <a:ext cx="2592288" cy="639762"/>
          </a:xfrm>
          <a:prstGeom prst="rect">
            <a:avLst/>
          </a:prstGeom>
        </p:spPr>
        <p:txBody>
          <a:bodyPr vert="horz" lIns="91440" tIns="45720" rIns="91440" bIns="45720" rtlCol="0" anchor="b">
            <a:normAutofit lnSpcReduction="10000"/>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NZ" sz="1700" b="1" i="0" u="none" strike="noStrike" kern="1200" cap="none" spc="0" normalizeH="0" baseline="0" noProof="0" dirty="0" smtClean="0">
                <a:ln>
                  <a:noFill/>
                </a:ln>
                <a:solidFill>
                  <a:srgbClr val="00C0F3"/>
                </a:solidFill>
                <a:effectLst/>
                <a:uLnTx/>
                <a:uFillTx/>
                <a:latin typeface="Calibri"/>
              </a:rPr>
              <a:t>THE WHY : </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NZ" sz="1700" b="1" i="0" u="none" strike="noStrike" kern="1200" cap="none" spc="0" normalizeH="0" baseline="0" noProof="0" dirty="0" smtClean="0">
                <a:ln>
                  <a:noFill/>
                </a:ln>
                <a:solidFill>
                  <a:srgbClr val="00C0F3"/>
                </a:solidFill>
                <a:effectLst/>
                <a:uLnTx/>
                <a:uFillTx/>
                <a:latin typeface="Calibri"/>
              </a:rPr>
              <a:t>Diversity Dividend</a:t>
            </a:r>
            <a:endParaRPr kumimoji="0" lang="en-NZ" sz="1700" b="1" i="0" u="none" strike="noStrike" kern="1200" cap="none" spc="0" normalizeH="0" baseline="0" noProof="0" dirty="0">
              <a:ln>
                <a:noFill/>
              </a:ln>
              <a:solidFill>
                <a:srgbClr val="00C0F3"/>
              </a:solidFill>
              <a:effectLst/>
              <a:uLnTx/>
              <a:uFillTx/>
              <a:latin typeface="Calibri"/>
            </a:endParaRPr>
          </a:p>
        </p:txBody>
      </p:sp>
      <p:sp>
        <p:nvSpPr>
          <p:cNvPr id="4" name="Rectangle 3"/>
          <p:cNvSpPr/>
          <p:nvPr/>
        </p:nvSpPr>
        <p:spPr>
          <a:xfrm>
            <a:off x="0" y="1512758"/>
            <a:ext cx="4427984" cy="4524315"/>
          </a:xfrm>
          <a:prstGeom prst="rect">
            <a:avLst/>
          </a:prstGeom>
        </p:spPr>
        <p:txBody>
          <a:bodyPr wrap="square">
            <a:spAutoFit/>
          </a:bodyPr>
          <a:lstStyle/>
          <a:p>
            <a:pPr marL="285750" indent="-285750">
              <a:buFont typeface="Arial" panose="020B0604020202020204" pitchFamily="34" charset="0"/>
              <a:buChar char="•"/>
            </a:pPr>
            <a:r>
              <a:rPr lang="en-NZ" sz="1600" dirty="0">
                <a:latin typeface="Calibri" panose="020F0502020204030204" pitchFamily="34" charset="0"/>
              </a:rPr>
              <a:t>Diversity of thought drives creativity </a:t>
            </a:r>
            <a:r>
              <a:rPr lang="en-NZ" sz="1600" dirty="0" smtClean="0">
                <a:latin typeface="Calibri" panose="020F0502020204030204" pitchFamily="34" charset="0"/>
              </a:rPr>
              <a:t>&amp; innovation</a:t>
            </a:r>
            <a:endParaRPr lang="en-NZ" sz="1600" dirty="0">
              <a:latin typeface="Calibri" panose="020F0502020204030204" pitchFamily="34" charset="0"/>
            </a:endParaRPr>
          </a:p>
          <a:p>
            <a:pPr marL="285750" indent="-285750">
              <a:buFont typeface="Arial" panose="020B0604020202020204" pitchFamily="34" charset="0"/>
              <a:buChar char="•"/>
            </a:pPr>
            <a:r>
              <a:rPr lang="en-NZ" sz="1600" dirty="0" smtClean="0">
                <a:latin typeface="Calibri" panose="020F0502020204030204" pitchFamily="34" charset="0"/>
              </a:rPr>
              <a:t>Creating a </a:t>
            </a:r>
            <a:r>
              <a:rPr lang="en-NZ" sz="1600" dirty="0">
                <a:latin typeface="Calibri" panose="020F0502020204030204" pitchFamily="34" charset="0"/>
              </a:rPr>
              <a:t>sense of inclusion and belonging that we fully unlock the potential of our </a:t>
            </a:r>
            <a:r>
              <a:rPr lang="en-NZ" sz="1600" b="1" dirty="0">
                <a:latin typeface="Calibri" panose="020F0502020204030204" pitchFamily="34" charset="0"/>
              </a:rPr>
              <a:t>people, patients, </a:t>
            </a:r>
            <a:r>
              <a:rPr lang="en-NZ" sz="1600" b="1" dirty="0" smtClean="0">
                <a:latin typeface="Calibri" panose="020F0502020204030204" pitchFamily="34" charset="0"/>
              </a:rPr>
              <a:t>partners, </a:t>
            </a:r>
            <a:r>
              <a:rPr lang="en-NZ" sz="1600" b="1" dirty="0" err="1" smtClean="0">
                <a:latin typeface="Calibri" panose="020F0502020204030204" pitchFamily="34" charset="0"/>
              </a:rPr>
              <a:t>whanau</a:t>
            </a:r>
            <a:r>
              <a:rPr lang="en-NZ" sz="1600" b="1" dirty="0" smtClean="0">
                <a:latin typeface="Calibri" panose="020F0502020204030204" pitchFamily="34" charset="0"/>
              </a:rPr>
              <a:t> </a:t>
            </a:r>
            <a:r>
              <a:rPr lang="en-NZ" sz="1600" b="1" dirty="0">
                <a:latin typeface="Calibri" panose="020F0502020204030204" pitchFamily="34" charset="0"/>
              </a:rPr>
              <a:t>and suppliers.</a:t>
            </a:r>
          </a:p>
          <a:p>
            <a:pPr marL="285750" indent="-285750">
              <a:buFont typeface="Arial" panose="020B0604020202020204" pitchFamily="34" charset="0"/>
              <a:buChar char="•"/>
            </a:pPr>
            <a:r>
              <a:rPr lang="en-NZ" sz="1600" dirty="0">
                <a:latin typeface="Calibri" panose="020F0502020204030204" pitchFamily="34" charset="0"/>
              </a:rPr>
              <a:t>Greater diversity &amp; inclusion will enable us to forge stronger relationships and anticipate patient needs to deliver high quality </a:t>
            </a:r>
            <a:r>
              <a:rPr lang="en-NZ" sz="1600" dirty="0" smtClean="0">
                <a:latin typeface="Calibri" panose="020F0502020204030204" pitchFamily="34" charset="0"/>
              </a:rPr>
              <a:t>healthcare </a:t>
            </a:r>
          </a:p>
          <a:p>
            <a:pPr marL="285750" indent="-285750">
              <a:buFont typeface="Arial" panose="020B0604020202020204" pitchFamily="34" charset="0"/>
              <a:buChar char="•"/>
            </a:pPr>
            <a:r>
              <a:rPr lang="en-NZ" sz="1600" dirty="0" smtClean="0">
                <a:latin typeface="Calibri" panose="020F0502020204030204" pitchFamily="34" charset="0"/>
              </a:rPr>
              <a:t>A diverse workforce will lead to improved public health by increasing access to care for underserved populations and increasing opportunities for these populations to see practitioners with whom they share a common culture </a:t>
            </a:r>
            <a:r>
              <a:rPr lang="en-NZ" sz="1000" dirty="0" smtClean="0">
                <a:latin typeface="Calibri" panose="020F0502020204030204" pitchFamily="34" charset="0"/>
              </a:rPr>
              <a:t>( 1&amp;2) </a:t>
            </a:r>
          </a:p>
          <a:p>
            <a:pPr marL="285750" indent="-285750">
              <a:buFont typeface="Arial" panose="020B0604020202020204" pitchFamily="34" charset="0"/>
              <a:buChar char="•"/>
            </a:pPr>
            <a:r>
              <a:rPr lang="en-NZ" sz="1600" dirty="0" smtClean="0">
                <a:latin typeface="Calibri" panose="020F0502020204030204" pitchFamily="34" charset="0"/>
              </a:rPr>
              <a:t>To build trust and respect we need to be mindful of  ‘patients unique  fears, rationalisations and biases’ to work towards equitable care for all patients </a:t>
            </a:r>
            <a:r>
              <a:rPr lang="en-NZ" sz="1000" dirty="0" smtClean="0">
                <a:latin typeface="Calibri" panose="020F0502020204030204" pitchFamily="34" charset="0"/>
              </a:rPr>
              <a:t>(3 &amp;4 )</a:t>
            </a:r>
            <a:endParaRPr lang="en-NZ" sz="1000" dirty="0">
              <a:latin typeface="Calibri" panose="020F0502020204030204" pitchFamily="34" charset="0"/>
            </a:endParaRPr>
          </a:p>
        </p:txBody>
      </p:sp>
      <p:sp>
        <p:nvSpPr>
          <p:cNvPr id="5" name="Rectangle 4"/>
          <p:cNvSpPr/>
          <p:nvPr/>
        </p:nvSpPr>
        <p:spPr>
          <a:xfrm>
            <a:off x="4211960" y="1074177"/>
            <a:ext cx="2530620" cy="615553"/>
          </a:xfrm>
          <a:prstGeom prst="rect">
            <a:avLst/>
          </a:prstGeom>
        </p:spPr>
        <p:txBody>
          <a:bodyPr wrap="square">
            <a:spAutoFit/>
          </a:bodyPr>
          <a:lstStyle/>
          <a:p>
            <a:r>
              <a:rPr lang="en-NZ" sz="1700" b="1" dirty="0">
                <a:solidFill>
                  <a:srgbClr val="00C0F3"/>
                </a:solidFill>
                <a:latin typeface="Calibri" panose="020F0502020204030204" pitchFamily="34" charset="0"/>
              </a:rPr>
              <a:t>THE WHAT: </a:t>
            </a:r>
          </a:p>
          <a:p>
            <a:r>
              <a:rPr lang="en-NZ" sz="1700" b="1" dirty="0" smtClean="0">
                <a:solidFill>
                  <a:srgbClr val="00C0F3"/>
                </a:solidFill>
                <a:latin typeface="Calibri" panose="020F0502020204030204" pitchFamily="34" charset="0"/>
              </a:rPr>
              <a:t>Diversity &amp; Inclusion</a:t>
            </a:r>
            <a:endParaRPr lang="en-NZ" sz="1700" b="1" dirty="0">
              <a:solidFill>
                <a:srgbClr val="00C0F3"/>
              </a:solidFill>
              <a:latin typeface="Calibri" panose="020F0502020204030204" pitchFamily="34" charset="0"/>
            </a:endParaRPr>
          </a:p>
        </p:txBody>
      </p:sp>
      <p:sp>
        <p:nvSpPr>
          <p:cNvPr id="6" name="Rectangle 5"/>
          <p:cNvSpPr/>
          <p:nvPr/>
        </p:nvSpPr>
        <p:spPr>
          <a:xfrm>
            <a:off x="4261351" y="1689730"/>
            <a:ext cx="2686912" cy="3785652"/>
          </a:xfrm>
          <a:prstGeom prst="rect">
            <a:avLst/>
          </a:prstGeom>
        </p:spPr>
        <p:txBody>
          <a:bodyPr wrap="square">
            <a:spAutoFit/>
          </a:bodyPr>
          <a:lstStyle/>
          <a:p>
            <a:pPr marL="285750" indent="-285750">
              <a:buFont typeface="Arial" panose="020B0604020202020204" pitchFamily="34" charset="0"/>
              <a:buChar char="•"/>
            </a:pPr>
            <a:r>
              <a:rPr lang="en-NZ" sz="1600" dirty="0">
                <a:latin typeface="Calibri" panose="020F0502020204030204" pitchFamily="34" charset="0"/>
              </a:rPr>
              <a:t>To seek to </a:t>
            </a:r>
            <a:r>
              <a:rPr lang="en-NZ" sz="1600" b="1" dirty="0">
                <a:latin typeface="Calibri" panose="020F0502020204030204" pitchFamily="34" charset="0"/>
              </a:rPr>
              <a:t>belong </a:t>
            </a:r>
            <a:r>
              <a:rPr lang="en-NZ" sz="1600" dirty="0" smtClean="0">
                <a:latin typeface="Calibri" panose="020F0502020204030204" pitchFamily="34" charset="0"/>
              </a:rPr>
              <a:t>is a </a:t>
            </a:r>
            <a:r>
              <a:rPr lang="en-NZ" sz="1600" dirty="0">
                <a:latin typeface="Calibri" panose="020F0502020204030204" pitchFamily="34" charset="0"/>
              </a:rPr>
              <a:t>hard wired instinct binds us all together.</a:t>
            </a:r>
          </a:p>
          <a:p>
            <a:pPr marL="285750" indent="-285750">
              <a:buFont typeface="Arial" panose="020B0604020202020204" pitchFamily="34" charset="0"/>
              <a:buChar char="•"/>
            </a:pPr>
            <a:r>
              <a:rPr lang="en-NZ" sz="1600" dirty="0">
                <a:latin typeface="Calibri" panose="020F0502020204030204" pitchFamily="34" charset="0"/>
              </a:rPr>
              <a:t>Diversity is broader than ethnicity or gender. It is made up of visible and invisible attributes which create our identity. </a:t>
            </a:r>
          </a:p>
          <a:p>
            <a:pPr marL="285750" indent="-285750">
              <a:buFont typeface="Arial" panose="020B0604020202020204" pitchFamily="34" charset="0"/>
              <a:buChar char="•"/>
            </a:pPr>
            <a:r>
              <a:rPr lang="en-NZ" sz="1600" dirty="0">
                <a:latin typeface="Calibri" panose="020F0502020204030204" pitchFamily="34" charset="0"/>
              </a:rPr>
              <a:t>Diversity is an opportunity, not a problem.</a:t>
            </a:r>
          </a:p>
          <a:p>
            <a:pPr marL="285750" indent="-285750">
              <a:buFont typeface="Arial" panose="020B0604020202020204" pitchFamily="34" charset="0"/>
              <a:buChar char="•"/>
            </a:pPr>
            <a:r>
              <a:rPr lang="en-NZ" sz="1600" dirty="0">
                <a:latin typeface="Calibri" panose="020F0502020204030204" pitchFamily="34" charset="0"/>
              </a:rPr>
              <a:t>Inclusion is not tolerance, it is unconditional acceptance. </a:t>
            </a:r>
          </a:p>
          <a:p>
            <a:pPr marL="285750" indent="-285750">
              <a:buFont typeface="Arial" panose="020B0604020202020204" pitchFamily="34" charset="0"/>
              <a:buChar char="•"/>
            </a:pPr>
            <a:r>
              <a:rPr lang="en-NZ" sz="1600" dirty="0">
                <a:latin typeface="Calibri" panose="020F0502020204030204" pitchFamily="34" charset="0"/>
              </a:rPr>
              <a:t>Without inclusion, diversity is impossible.</a:t>
            </a:r>
          </a:p>
        </p:txBody>
      </p:sp>
      <p:sp>
        <p:nvSpPr>
          <p:cNvPr id="7" name="Text Placeholder 6"/>
          <p:cNvSpPr txBox="1">
            <a:spLocks/>
          </p:cNvSpPr>
          <p:nvPr/>
        </p:nvSpPr>
        <p:spPr>
          <a:xfrm>
            <a:off x="6948263" y="1019696"/>
            <a:ext cx="2224193" cy="648072"/>
          </a:xfrm>
          <a:prstGeom prst="rect">
            <a:avLst/>
          </a:prstGeom>
        </p:spPr>
        <p:txBody>
          <a:bodyPr vert="horz" lIns="91440" tIns="45720" rIns="91440" bIns="45720" rtlCol="0" anchor="b">
            <a:normAutofit lnSpcReduction="10000"/>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fontAlgn="auto">
              <a:spcAft>
                <a:spcPts val="0"/>
              </a:spcAft>
            </a:pPr>
            <a:r>
              <a:rPr lang="en-NZ" sz="1700" dirty="0">
                <a:solidFill>
                  <a:srgbClr val="00C0F3"/>
                </a:solidFill>
                <a:latin typeface="Calibri"/>
              </a:rPr>
              <a:t>THE HOW: </a:t>
            </a:r>
          </a:p>
          <a:p>
            <a:pPr fontAlgn="auto">
              <a:spcAft>
                <a:spcPts val="0"/>
              </a:spcAft>
            </a:pPr>
            <a:r>
              <a:rPr lang="en-NZ" sz="1700" dirty="0">
                <a:solidFill>
                  <a:srgbClr val="00C0F3"/>
                </a:solidFill>
                <a:latin typeface="Calibri"/>
              </a:rPr>
              <a:t>Built in, Not bolted on</a:t>
            </a:r>
          </a:p>
        </p:txBody>
      </p:sp>
      <p:sp>
        <p:nvSpPr>
          <p:cNvPr id="8" name="Rectangle 7"/>
          <p:cNvSpPr/>
          <p:nvPr/>
        </p:nvSpPr>
        <p:spPr>
          <a:xfrm>
            <a:off x="6948263" y="1689730"/>
            <a:ext cx="2088233" cy="3754874"/>
          </a:xfrm>
          <a:prstGeom prst="rect">
            <a:avLst/>
          </a:prstGeom>
        </p:spPr>
        <p:txBody>
          <a:bodyPr wrap="square">
            <a:spAutoFit/>
          </a:bodyPr>
          <a:lstStyle/>
          <a:p>
            <a:pPr marL="285750" indent="-285750">
              <a:buFont typeface="Arial" panose="020B0604020202020204" pitchFamily="34" charset="0"/>
              <a:buChar char="•"/>
            </a:pPr>
            <a:r>
              <a:rPr lang="en-NZ" sz="1400" dirty="0">
                <a:latin typeface="Calibri" panose="020F0502020204030204" pitchFamily="34" charset="0"/>
              </a:rPr>
              <a:t>It is not about ticking a box. Diversity, Inclusion &amp; Belonging is not a one off programme, it’s a mind-set that is built in to all that we </a:t>
            </a:r>
            <a:r>
              <a:rPr lang="en-NZ" sz="1400" dirty="0" smtClean="0">
                <a:latin typeface="Calibri" panose="020F0502020204030204" pitchFamily="34" charset="0"/>
              </a:rPr>
              <a:t>do and our People Strategy.</a:t>
            </a:r>
            <a:endParaRPr lang="en-NZ" sz="1400" dirty="0">
              <a:latin typeface="Calibri" panose="020F0502020204030204" pitchFamily="34" charset="0"/>
            </a:endParaRPr>
          </a:p>
          <a:p>
            <a:pPr marL="285750" indent="-285750">
              <a:buFont typeface="Arial" panose="020B0604020202020204" pitchFamily="34" charset="0"/>
              <a:buChar char="•"/>
            </a:pPr>
            <a:r>
              <a:rPr lang="en-NZ" sz="1400" dirty="0">
                <a:latin typeface="Calibri" panose="020F0502020204030204" pitchFamily="34" charset="0"/>
              </a:rPr>
              <a:t>It requires collaboration, empathy, a learning mind set and role modelling our values.</a:t>
            </a:r>
          </a:p>
          <a:p>
            <a:pPr marL="285750" indent="-285750">
              <a:buFont typeface="Arial" panose="020B0604020202020204" pitchFamily="34" charset="0"/>
              <a:buChar char="•"/>
            </a:pPr>
            <a:r>
              <a:rPr lang="en-NZ" sz="1400" dirty="0">
                <a:latin typeface="Calibri" panose="020F0502020204030204" pitchFamily="34" charset="0"/>
              </a:rPr>
              <a:t>Full support from Executive Team and </a:t>
            </a:r>
            <a:r>
              <a:rPr lang="en-NZ" sz="1400" dirty="0" smtClean="0">
                <a:latin typeface="Calibri" panose="020F0502020204030204" pitchFamily="34" charset="0"/>
              </a:rPr>
              <a:t>Leaders</a:t>
            </a:r>
            <a:endParaRPr lang="en-NZ" sz="1400" dirty="0">
              <a:latin typeface="Calibri" panose="020F0502020204030204" pitchFamily="34" charset="0"/>
            </a:endParaRPr>
          </a:p>
        </p:txBody>
      </p:sp>
    </p:spTree>
    <p:extLst>
      <p:ext uri="{BB962C8B-B14F-4D97-AF65-F5344CB8AC3E}">
        <p14:creationId xmlns:p14="http://schemas.microsoft.com/office/powerpoint/2010/main" val="486078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6"/>
            <a:ext cx="8568952"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NZ" sz="2000" b="1" i="0" u="none" strike="noStrike" kern="0" cap="none" spc="0" normalizeH="0" baseline="0" noProof="0" dirty="0" smtClean="0">
                <a:ln>
                  <a:noFill/>
                </a:ln>
                <a:solidFill>
                  <a:srgbClr val="0050A0"/>
                </a:solidFill>
                <a:effectLst/>
                <a:uLnTx/>
                <a:uFillTx/>
                <a:latin typeface="Calibri"/>
              </a:rPr>
              <a:t>Diversity &amp; Inclusion @ Auckland DHB</a:t>
            </a:r>
          </a:p>
          <a:p>
            <a:pPr marL="0" marR="0" lvl="0" indent="0" defTabSz="914400" eaLnBrk="1" fontAlgn="auto" latinLnBrk="0" hangingPunct="1">
              <a:lnSpc>
                <a:spcPct val="100000"/>
              </a:lnSpc>
              <a:spcBef>
                <a:spcPts val="0"/>
              </a:spcBef>
              <a:spcAft>
                <a:spcPts val="0"/>
              </a:spcAft>
              <a:buClrTx/>
              <a:buSzTx/>
              <a:buFontTx/>
              <a:buNone/>
              <a:tabLst/>
              <a:defRPr/>
            </a:pPr>
            <a:r>
              <a:rPr lang="en-NZ" sz="2000" b="1" kern="0" dirty="0" smtClean="0">
                <a:solidFill>
                  <a:srgbClr val="0050A0"/>
                </a:solidFill>
                <a:latin typeface="Calibri"/>
              </a:rPr>
              <a:t>Two Prioritised areas: </a:t>
            </a:r>
            <a:r>
              <a:rPr kumimoji="0" lang="en-NZ" sz="2000" b="1" i="0" u="none" strike="noStrike" kern="0" cap="none" spc="0" normalizeH="0" baseline="0" noProof="0" dirty="0" smtClean="0">
                <a:ln>
                  <a:noFill/>
                </a:ln>
                <a:solidFill>
                  <a:srgbClr val="0050A0"/>
                </a:solidFill>
                <a:effectLst/>
                <a:uLnTx/>
                <a:uFillTx/>
                <a:latin typeface="Calibri"/>
              </a:rPr>
              <a:t> </a:t>
            </a:r>
            <a:endParaRPr kumimoji="0" lang="en-NZ" sz="2000" b="1" i="0" u="none" strike="noStrike" kern="0" cap="none" spc="0" normalizeH="0" baseline="0" noProof="0" dirty="0" smtClean="0">
              <a:ln>
                <a:noFill/>
              </a:ln>
              <a:solidFill>
                <a:srgbClr val="0050A0"/>
              </a:solidFill>
              <a:effectLst/>
              <a:uLnTx/>
              <a:uFillTx/>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970" y="1040542"/>
            <a:ext cx="2189162"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4487" y="1036291"/>
            <a:ext cx="182245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30281" y="1965491"/>
            <a:ext cx="2635080" cy="369332"/>
          </a:xfrm>
          <a:prstGeom prst="rect">
            <a:avLst/>
          </a:prstGeom>
        </p:spPr>
        <p:txBody>
          <a:bodyPr wrap="none">
            <a:spAutoFit/>
          </a:bodyPr>
          <a:lstStyle/>
          <a:p>
            <a:r>
              <a:rPr lang="en-NZ" b="1" dirty="0">
                <a:solidFill>
                  <a:srgbClr val="00C8FF"/>
                </a:solidFill>
                <a:latin typeface="Calibri" panose="020F0502020204030204" pitchFamily="34" charset="0"/>
              </a:rPr>
              <a:t>Cultural Diversity / Equity</a:t>
            </a:r>
          </a:p>
        </p:txBody>
      </p:sp>
      <p:sp>
        <p:nvSpPr>
          <p:cNvPr id="4" name="Rectangle 3"/>
          <p:cNvSpPr/>
          <p:nvPr/>
        </p:nvSpPr>
        <p:spPr>
          <a:xfrm>
            <a:off x="5436095" y="1972949"/>
            <a:ext cx="2444900" cy="369332"/>
          </a:xfrm>
          <a:prstGeom prst="rect">
            <a:avLst/>
          </a:prstGeom>
        </p:spPr>
        <p:txBody>
          <a:bodyPr wrap="none">
            <a:spAutoFit/>
          </a:bodyPr>
          <a:lstStyle/>
          <a:p>
            <a:pPr lvl="0" fontAlgn="auto">
              <a:spcBef>
                <a:spcPct val="20000"/>
              </a:spcBef>
              <a:spcAft>
                <a:spcPts val="0"/>
              </a:spcAft>
            </a:pPr>
            <a:r>
              <a:rPr lang="en-NZ" b="1" dirty="0">
                <a:solidFill>
                  <a:srgbClr val="00C8FF"/>
                </a:solidFill>
                <a:latin typeface="Calibri"/>
              </a:rPr>
              <a:t>Disability / Accessibility</a:t>
            </a:r>
          </a:p>
        </p:txBody>
      </p:sp>
      <p:sp>
        <p:nvSpPr>
          <p:cNvPr id="5" name="Rectangle 4"/>
          <p:cNvSpPr/>
          <p:nvPr/>
        </p:nvSpPr>
        <p:spPr>
          <a:xfrm>
            <a:off x="323528" y="2438623"/>
            <a:ext cx="3996444" cy="3440942"/>
          </a:xfrm>
          <a:prstGeom prst="rect">
            <a:avLst/>
          </a:prstGeom>
        </p:spPr>
        <p:txBody>
          <a:bodyPr wrap="square">
            <a:spAutoFit/>
          </a:bodyPr>
          <a:lstStyle/>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We focus on equity rather than equality. </a:t>
            </a:r>
          </a:p>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Equality focuses on creating the same starting line for everyone. </a:t>
            </a:r>
            <a:r>
              <a:rPr lang="en-NZ" sz="1600" b="1" dirty="0">
                <a:solidFill>
                  <a:prstClr val="black"/>
                </a:solidFill>
                <a:latin typeface="Calibri"/>
              </a:rPr>
              <a:t>Equity </a:t>
            </a:r>
            <a:r>
              <a:rPr lang="en-NZ" sz="1600" dirty="0">
                <a:solidFill>
                  <a:prstClr val="black"/>
                </a:solidFill>
                <a:latin typeface="Calibri"/>
              </a:rPr>
              <a:t>is about providing everyone with the full range of opportunities and benefits to reach the same finish line. </a:t>
            </a:r>
          </a:p>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This reinforces the everyone is different, and some groups need more support than others (e.g. Māori</a:t>
            </a:r>
            <a:r>
              <a:rPr lang="en-NZ" sz="1600" b="1" dirty="0">
                <a:solidFill>
                  <a:prstClr val="black"/>
                </a:solidFill>
                <a:latin typeface="Calibri"/>
              </a:rPr>
              <a:t> </a:t>
            </a:r>
            <a:r>
              <a:rPr lang="en-NZ" sz="1600" dirty="0">
                <a:solidFill>
                  <a:prstClr val="black"/>
                </a:solidFill>
                <a:latin typeface="Calibri"/>
              </a:rPr>
              <a:t>and </a:t>
            </a:r>
            <a:r>
              <a:rPr lang="en-NZ" sz="1600" dirty="0" smtClean="0">
                <a:solidFill>
                  <a:prstClr val="black"/>
                </a:solidFill>
                <a:latin typeface="Calibri"/>
              </a:rPr>
              <a:t>Pacific) because </a:t>
            </a:r>
            <a:r>
              <a:rPr lang="en-NZ" sz="1600" dirty="0">
                <a:solidFill>
                  <a:prstClr val="black"/>
                </a:solidFill>
                <a:latin typeface="Calibri"/>
              </a:rPr>
              <a:t>they have </a:t>
            </a:r>
            <a:r>
              <a:rPr lang="en-NZ" sz="1600" dirty="0" smtClean="0">
                <a:solidFill>
                  <a:prstClr val="black"/>
                </a:solidFill>
                <a:latin typeface="Calibri"/>
              </a:rPr>
              <a:t>serious </a:t>
            </a:r>
            <a:r>
              <a:rPr lang="en-NZ" sz="1600" dirty="0">
                <a:solidFill>
                  <a:prstClr val="black"/>
                </a:solidFill>
                <a:latin typeface="Calibri"/>
              </a:rPr>
              <a:t>health </a:t>
            </a:r>
            <a:r>
              <a:rPr lang="en-NZ" sz="1600" dirty="0" smtClean="0">
                <a:solidFill>
                  <a:prstClr val="black"/>
                </a:solidFill>
                <a:latin typeface="Calibri"/>
              </a:rPr>
              <a:t>issues (i.e. CV, Cancer &amp; Blood, MH). </a:t>
            </a:r>
          </a:p>
          <a:p>
            <a:pPr marL="342900" lvl="0" indent="-342900" fontAlgn="auto">
              <a:spcBef>
                <a:spcPct val="20000"/>
              </a:spcBef>
              <a:spcAft>
                <a:spcPts val="0"/>
              </a:spcAft>
              <a:buFont typeface="Arial" panose="020B0604020202020204" pitchFamily="34" charset="0"/>
              <a:buChar char="•"/>
            </a:pPr>
            <a:r>
              <a:rPr lang="en-NZ" sz="1600" dirty="0" smtClean="0">
                <a:solidFill>
                  <a:prstClr val="black"/>
                </a:solidFill>
                <a:latin typeface="Calibri"/>
              </a:rPr>
              <a:t>We </a:t>
            </a:r>
            <a:r>
              <a:rPr lang="en-NZ" sz="1600" dirty="0">
                <a:solidFill>
                  <a:prstClr val="black"/>
                </a:solidFill>
                <a:latin typeface="Calibri"/>
              </a:rPr>
              <a:t>need to focus on creating opportunities and removing barriers. </a:t>
            </a:r>
          </a:p>
        </p:txBody>
      </p:sp>
      <p:sp>
        <p:nvSpPr>
          <p:cNvPr id="6" name="Rectangle 5"/>
          <p:cNvSpPr/>
          <p:nvPr/>
        </p:nvSpPr>
        <p:spPr>
          <a:xfrm>
            <a:off x="5038930" y="2196323"/>
            <a:ext cx="3633563" cy="3108543"/>
          </a:xfrm>
          <a:prstGeom prst="rect">
            <a:avLst/>
          </a:prstGeom>
        </p:spPr>
        <p:txBody>
          <a:bodyPr wrap="square">
            <a:spAutoFit/>
          </a:bodyPr>
          <a:lstStyle/>
          <a:p>
            <a:pPr marL="342900" lvl="0" indent="-342900" fontAlgn="auto">
              <a:spcBef>
                <a:spcPct val="20000"/>
              </a:spcBef>
              <a:spcAft>
                <a:spcPts val="0"/>
              </a:spcAft>
              <a:buFont typeface="Arial" panose="020B0604020202020204" pitchFamily="34" charset="0"/>
              <a:buChar char="•"/>
            </a:pPr>
            <a:endParaRPr lang="en-NZ" sz="1600" dirty="0">
              <a:solidFill>
                <a:prstClr val="black"/>
              </a:solidFill>
              <a:latin typeface="Calibri"/>
            </a:endParaRPr>
          </a:p>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We are committed to creating a diverse and accessible work environment at Auckland DHB.</a:t>
            </a:r>
          </a:p>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We are focussing on understanding the real issues for disabled  job candidates, employees and patients, and developing a plan to address these issues. </a:t>
            </a:r>
          </a:p>
          <a:p>
            <a:pPr marL="342900" lvl="0" indent="-342900" fontAlgn="auto">
              <a:spcBef>
                <a:spcPct val="20000"/>
              </a:spcBef>
              <a:spcAft>
                <a:spcPts val="0"/>
              </a:spcAft>
              <a:buFont typeface="Arial" panose="020B0604020202020204" pitchFamily="34" charset="0"/>
              <a:buChar char="•"/>
            </a:pPr>
            <a:r>
              <a:rPr lang="en-NZ" sz="1600" dirty="0">
                <a:solidFill>
                  <a:prstClr val="black"/>
                </a:solidFill>
                <a:latin typeface="Calibri"/>
              </a:rPr>
              <a:t> Accessibility includes:</a:t>
            </a:r>
          </a:p>
          <a:p>
            <a:pPr marL="742950" lvl="1" indent="-285750" fontAlgn="auto">
              <a:spcBef>
                <a:spcPct val="20000"/>
              </a:spcBef>
              <a:spcAft>
                <a:spcPts val="0"/>
              </a:spcAft>
              <a:buFont typeface="Arial" panose="020B0604020202020204" pitchFamily="34" charset="0"/>
              <a:buChar char="–"/>
            </a:pPr>
            <a:r>
              <a:rPr lang="en-NZ" sz="1200" b="1" dirty="0" smtClean="0">
                <a:solidFill>
                  <a:prstClr val="black"/>
                </a:solidFill>
                <a:latin typeface="Calibri"/>
              </a:rPr>
              <a:t>Mental </a:t>
            </a:r>
            <a:r>
              <a:rPr lang="en-NZ" sz="1200" b="1" dirty="0">
                <a:solidFill>
                  <a:prstClr val="black"/>
                </a:solidFill>
                <a:latin typeface="Calibri"/>
              </a:rPr>
              <a:t>Health </a:t>
            </a:r>
            <a:r>
              <a:rPr lang="en-NZ" sz="1200" b="1" dirty="0" smtClean="0">
                <a:solidFill>
                  <a:prstClr val="black"/>
                </a:solidFill>
                <a:latin typeface="Calibri"/>
              </a:rPr>
              <a:t>– building awareness and Managers having conversations</a:t>
            </a:r>
            <a:endParaRPr lang="en-NZ" sz="1200" b="1" dirty="0">
              <a:solidFill>
                <a:prstClr val="black"/>
              </a:solidFill>
              <a:latin typeface="Calibri"/>
            </a:endParaRPr>
          </a:p>
        </p:txBody>
      </p:sp>
    </p:spTree>
    <p:extLst>
      <p:ext uri="{BB962C8B-B14F-4D97-AF65-F5344CB8AC3E}">
        <p14:creationId xmlns:p14="http://schemas.microsoft.com/office/powerpoint/2010/main" val="1735337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7632848" cy="830997"/>
          </a:xfrm>
          <a:prstGeom prst="rect">
            <a:avLst/>
          </a:prstGeom>
        </p:spPr>
        <p:txBody>
          <a:bodyPr wrap="square">
            <a:spAutoFit/>
          </a:bodyPr>
          <a:lstStyle/>
          <a:p>
            <a:r>
              <a:rPr lang="en-NZ" sz="2400" b="1" dirty="0">
                <a:solidFill>
                  <a:srgbClr val="0050A0"/>
                </a:solidFill>
                <a:latin typeface="Calibri" panose="020F0502020204030204" pitchFamily="34" charset="0"/>
              </a:rPr>
              <a:t>Diversity &amp; Inclusion </a:t>
            </a:r>
            <a:r>
              <a:rPr lang="en-NZ" sz="2400" b="1" dirty="0" smtClean="0">
                <a:solidFill>
                  <a:srgbClr val="0050A0"/>
                </a:solidFill>
                <a:latin typeface="Calibri" panose="020F0502020204030204" pitchFamily="34" charset="0"/>
              </a:rPr>
              <a:t>link to our People Strategy</a:t>
            </a:r>
          </a:p>
          <a:p>
            <a:r>
              <a:rPr lang="en-NZ" sz="2400" b="1" dirty="0" smtClean="0">
                <a:solidFill>
                  <a:srgbClr val="0050A0"/>
                </a:solidFill>
                <a:latin typeface="Calibri" panose="020F0502020204030204" pitchFamily="34" charset="0"/>
              </a:rPr>
              <a:t>“Do your life's best work” </a:t>
            </a:r>
            <a:endParaRPr lang="en-NZ" sz="2400" b="1" dirty="0">
              <a:solidFill>
                <a:srgbClr val="0050A0"/>
              </a:solidFill>
              <a:latin typeface="Calibri" panose="020F0502020204030204" pitchFamily="34" charset="0"/>
            </a:endParaRPr>
          </a:p>
        </p:txBody>
      </p:sp>
      <p:sp>
        <p:nvSpPr>
          <p:cNvPr id="5" name="TextBox 4"/>
          <p:cNvSpPr txBox="1"/>
          <p:nvPr/>
        </p:nvSpPr>
        <p:spPr>
          <a:xfrm>
            <a:off x="251520" y="1091645"/>
            <a:ext cx="10009112" cy="5570756"/>
          </a:xfrm>
          <a:prstGeom prst="rect">
            <a:avLst/>
          </a:prstGeom>
          <a:noFill/>
        </p:spPr>
        <p:txBody>
          <a:bodyPr wrap="square" rtlCol="0">
            <a:spAutoFit/>
          </a:bodyPr>
          <a:lstStyle/>
          <a:p>
            <a:r>
              <a:rPr lang="en-NZ" sz="1600" b="1" dirty="0" smtClean="0"/>
              <a:t>Accelerating Capability &amp; Skill</a:t>
            </a:r>
          </a:p>
          <a:p>
            <a:r>
              <a:rPr lang="en-NZ" sz="1600" dirty="0" smtClean="0"/>
              <a:t>- Access to development and leadership opportunities</a:t>
            </a:r>
          </a:p>
          <a:p>
            <a:r>
              <a:rPr lang="en-NZ" sz="1600" dirty="0" smtClean="0"/>
              <a:t>- Clear understanding of the expectations of managers, leaders and employees</a:t>
            </a:r>
          </a:p>
          <a:p>
            <a:r>
              <a:rPr lang="en-NZ" sz="1600" dirty="0" smtClean="0"/>
              <a:t>- Raising awareness of ways to address conscious and unconscious bias to</a:t>
            </a:r>
          </a:p>
          <a:p>
            <a:r>
              <a:rPr lang="en-NZ" sz="1600" dirty="0" smtClean="0"/>
              <a:t> tackle inequities at work</a:t>
            </a:r>
          </a:p>
          <a:p>
            <a:endParaRPr lang="en-NZ" sz="1600" dirty="0" smtClean="0"/>
          </a:p>
          <a:p>
            <a:r>
              <a:rPr lang="en-NZ" sz="1600" b="1" dirty="0"/>
              <a:t>Building Constructive R</a:t>
            </a:r>
            <a:r>
              <a:rPr lang="en-NZ" sz="1600" b="1" dirty="0" smtClean="0"/>
              <a:t>elationships </a:t>
            </a:r>
          </a:p>
          <a:p>
            <a:r>
              <a:rPr lang="en-NZ" sz="1600" dirty="0" smtClean="0"/>
              <a:t>- Promoting respect </a:t>
            </a:r>
            <a:r>
              <a:rPr lang="en-NZ" sz="1600" dirty="0"/>
              <a:t>for </a:t>
            </a:r>
            <a:r>
              <a:rPr lang="en-NZ" sz="1600" dirty="0" smtClean="0"/>
              <a:t>diversity and understanding difference</a:t>
            </a:r>
          </a:p>
          <a:p>
            <a:r>
              <a:rPr lang="en-NZ" sz="1600" dirty="0" smtClean="0"/>
              <a:t>- Building colleague empathy</a:t>
            </a:r>
          </a:p>
          <a:p>
            <a:endParaRPr lang="en-NZ" sz="1600" dirty="0"/>
          </a:p>
          <a:p>
            <a:r>
              <a:rPr lang="en-NZ" sz="1600" b="1" dirty="0"/>
              <a:t>Delivering on our </a:t>
            </a:r>
            <a:r>
              <a:rPr lang="en-NZ" sz="1600" b="1" dirty="0" smtClean="0"/>
              <a:t>promises</a:t>
            </a:r>
          </a:p>
          <a:p>
            <a:r>
              <a:rPr lang="en-NZ" sz="1600" dirty="0" smtClean="0"/>
              <a:t>- Recruiting </a:t>
            </a:r>
            <a:r>
              <a:rPr lang="en-NZ" sz="1600" dirty="0"/>
              <a:t>and developing more Maori and Pacific Island </a:t>
            </a:r>
            <a:r>
              <a:rPr lang="en-NZ" sz="1600" dirty="0" smtClean="0"/>
              <a:t>employees</a:t>
            </a:r>
          </a:p>
          <a:p>
            <a:r>
              <a:rPr lang="en-NZ" sz="1600" dirty="0" smtClean="0"/>
              <a:t>- Planning ahead to ensure our future workforce is ready</a:t>
            </a:r>
          </a:p>
          <a:p>
            <a:pPr marL="285750" indent="-285750">
              <a:buFontTx/>
              <a:buChar char="-"/>
            </a:pPr>
            <a:endParaRPr lang="en-NZ" sz="1600" dirty="0"/>
          </a:p>
          <a:p>
            <a:r>
              <a:rPr lang="en-NZ" sz="1600" b="1" dirty="0"/>
              <a:t>Ensuring a quality start</a:t>
            </a:r>
          </a:p>
          <a:p>
            <a:pPr marL="285750" indent="-285750">
              <a:buFontTx/>
              <a:buChar char="-"/>
            </a:pPr>
            <a:r>
              <a:rPr lang="en-NZ" sz="1600" dirty="0" smtClean="0"/>
              <a:t>Clarifying what Auckland DHB stands for and the behaviours we expect of each other</a:t>
            </a:r>
          </a:p>
          <a:p>
            <a:endParaRPr lang="en-NZ" sz="1600" dirty="0"/>
          </a:p>
          <a:p>
            <a:r>
              <a:rPr lang="en-NZ" sz="1600" b="1" dirty="0"/>
              <a:t>Making it easier to work </a:t>
            </a:r>
            <a:r>
              <a:rPr lang="en-NZ" sz="1600" b="1" dirty="0" smtClean="0"/>
              <a:t>here</a:t>
            </a:r>
          </a:p>
          <a:p>
            <a:pPr marL="285750" indent="-285750">
              <a:buFontTx/>
              <a:buChar char="-"/>
            </a:pPr>
            <a:r>
              <a:rPr lang="en-NZ" sz="1600" dirty="0" smtClean="0"/>
              <a:t>Creating a sense of belonging through culturally sensitive policies, processes</a:t>
            </a:r>
          </a:p>
          <a:p>
            <a:r>
              <a:rPr lang="en-NZ" sz="1600" dirty="0" smtClean="0"/>
              <a:t> and procedures</a:t>
            </a:r>
            <a:endParaRPr lang="en-NZ" sz="1600" dirty="0"/>
          </a:p>
          <a:p>
            <a:endParaRPr lang="en-NZ" dirty="0"/>
          </a:p>
          <a:p>
            <a:endParaRPr lang="en-NZ" dirty="0"/>
          </a:p>
        </p:txBody>
      </p:sp>
    </p:spTree>
    <p:extLst>
      <p:ext uri="{BB962C8B-B14F-4D97-AF65-F5344CB8AC3E}">
        <p14:creationId xmlns:p14="http://schemas.microsoft.com/office/powerpoint/2010/main" val="2356657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7632848" cy="461665"/>
          </a:xfrm>
          <a:prstGeom prst="rect">
            <a:avLst/>
          </a:prstGeom>
        </p:spPr>
        <p:txBody>
          <a:bodyPr wrap="square">
            <a:spAutoFit/>
          </a:bodyPr>
          <a:lstStyle/>
          <a:p>
            <a:r>
              <a:rPr lang="en-NZ" sz="2400" b="1" dirty="0">
                <a:solidFill>
                  <a:srgbClr val="0050A0"/>
                </a:solidFill>
                <a:latin typeface="Calibri" panose="020F0502020204030204" pitchFamily="34" charset="0"/>
              </a:rPr>
              <a:t>Diversity &amp; Inclusion </a:t>
            </a:r>
            <a:r>
              <a:rPr lang="en-NZ" sz="2400" b="1" dirty="0" smtClean="0">
                <a:solidFill>
                  <a:srgbClr val="0050A0"/>
                </a:solidFill>
                <a:latin typeface="Calibri" panose="020F0502020204030204" pitchFamily="34" charset="0"/>
              </a:rPr>
              <a:t>link to </a:t>
            </a:r>
            <a:r>
              <a:rPr lang="en-NZ" sz="2400" b="1" dirty="0">
                <a:solidFill>
                  <a:srgbClr val="0050A0"/>
                </a:solidFill>
                <a:latin typeface="Calibri" panose="020F0502020204030204" pitchFamily="34" charset="0"/>
              </a:rPr>
              <a:t>o</a:t>
            </a:r>
            <a:r>
              <a:rPr lang="en-NZ" sz="2400" b="1" dirty="0" smtClean="0">
                <a:solidFill>
                  <a:srgbClr val="0050A0"/>
                </a:solidFill>
                <a:latin typeface="Calibri" panose="020F0502020204030204" pitchFamily="34" charset="0"/>
              </a:rPr>
              <a:t>ur Values </a:t>
            </a:r>
            <a:endParaRPr lang="en-NZ" sz="2400" b="1" dirty="0">
              <a:solidFill>
                <a:srgbClr val="0050A0"/>
              </a:solidFill>
              <a:latin typeface="Calibri" panose="020F0502020204030204" pitchFamily="34" charset="0"/>
            </a:endParaRPr>
          </a:p>
        </p:txBody>
      </p:sp>
      <p:sp>
        <p:nvSpPr>
          <p:cNvPr id="6" name="TextBox 5"/>
          <p:cNvSpPr txBox="1"/>
          <p:nvPr/>
        </p:nvSpPr>
        <p:spPr>
          <a:xfrm>
            <a:off x="264919" y="686997"/>
            <a:ext cx="8280920" cy="523220"/>
          </a:xfrm>
          <a:prstGeom prst="rect">
            <a:avLst/>
          </a:prstGeom>
          <a:noFill/>
        </p:spPr>
        <p:txBody>
          <a:bodyPr wrap="square" rtlCol="0">
            <a:spAutoFit/>
          </a:bodyPr>
          <a:lstStyle/>
          <a:p>
            <a:r>
              <a:rPr lang="en-NZ" dirty="0"/>
              <a:t>Diversity &amp; Inclusion principles are </a:t>
            </a:r>
            <a:r>
              <a:rPr lang="en-NZ" dirty="0" smtClean="0"/>
              <a:t>aligned to our values.</a:t>
            </a:r>
            <a:endParaRPr lang="en-NZ" sz="2800" b="1" dirty="0" smtClean="0">
              <a:solidFill>
                <a:srgbClr val="0050A0"/>
              </a:solidFill>
              <a:latin typeface="Calibri"/>
            </a:endParaRPr>
          </a:p>
        </p:txBody>
      </p:sp>
      <p:graphicFrame>
        <p:nvGraphicFramePr>
          <p:cNvPr id="3" name="Table 2"/>
          <p:cNvGraphicFramePr>
            <a:graphicFrameLocks noGrp="1"/>
          </p:cNvGraphicFramePr>
          <p:nvPr>
            <p:extLst>
              <p:ext uri="{D42A27DB-BD31-4B8C-83A1-F6EECF244321}">
                <p14:modId xmlns:p14="http://schemas.microsoft.com/office/powerpoint/2010/main" val="1906024874"/>
              </p:ext>
            </p:extLst>
          </p:nvPr>
        </p:nvGraphicFramePr>
        <p:xfrm>
          <a:off x="304941" y="1508933"/>
          <a:ext cx="8659547" cy="4572000"/>
        </p:xfrm>
        <a:graphic>
          <a:graphicData uri="http://schemas.openxmlformats.org/drawingml/2006/table">
            <a:tbl>
              <a:tblPr firstRow="1" bandRow="1">
                <a:tableStyleId>{5C22544A-7EE6-4342-B048-85BDC9FD1C3A}</a:tableStyleId>
              </a:tblPr>
              <a:tblGrid>
                <a:gridCol w="4411075"/>
                <a:gridCol w="4248472"/>
              </a:tblGrid>
              <a:tr h="310410">
                <a:tc>
                  <a:txBody>
                    <a:bodyPr/>
                    <a:lstStyle/>
                    <a:p>
                      <a:r>
                        <a:rPr lang="en-NZ" dirty="0" smtClean="0">
                          <a:solidFill>
                            <a:schemeClr val="tx1"/>
                          </a:solidFill>
                        </a:rPr>
                        <a:t>Auckland</a:t>
                      </a:r>
                      <a:r>
                        <a:rPr lang="en-NZ" baseline="0" dirty="0" smtClean="0">
                          <a:solidFill>
                            <a:schemeClr val="tx1"/>
                          </a:solidFill>
                        </a:rPr>
                        <a:t> DHB values</a:t>
                      </a:r>
                      <a:endParaRPr lang="en-NZ" dirty="0">
                        <a:solidFill>
                          <a:schemeClr val="tx1"/>
                        </a:solidFill>
                      </a:endParaRPr>
                    </a:p>
                  </a:txBody>
                  <a:tcPr/>
                </a:tc>
                <a:tc>
                  <a:txBody>
                    <a:bodyPr/>
                    <a:lstStyle/>
                    <a:p>
                      <a:r>
                        <a:rPr lang="en-NZ" dirty="0" smtClean="0">
                          <a:solidFill>
                            <a:schemeClr val="tx1"/>
                          </a:solidFill>
                        </a:rPr>
                        <a:t>D&amp;I Principles</a:t>
                      </a:r>
                      <a:endParaRPr lang="en-NZ" dirty="0">
                        <a:solidFill>
                          <a:schemeClr val="tx1"/>
                        </a:solidFill>
                      </a:endParaRPr>
                    </a:p>
                  </a:txBody>
                  <a:tcPr/>
                </a:tc>
              </a:tr>
              <a:tr h="762219">
                <a:tc>
                  <a:txBody>
                    <a:bodyPr/>
                    <a:lstStyle/>
                    <a:p>
                      <a:r>
                        <a:rPr lang="en-NZ" sz="1800" b="1" dirty="0" smtClean="0">
                          <a:solidFill>
                            <a:srgbClr val="0050A0"/>
                          </a:solidFill>
                          <a:latin typeface="Calibri"/>
                        </a:rPr>
                        <a:t>Welcome  </a:t>
                      </a:r>
                      <a:r>
                        <a:rPr lang="en-NZ" sz="1800" b="1" i="1" dirty="0" err="1" smtClean="0">
                          <a:solidFill>
                            <a:srgbClr val="0050A0"/>
                          </a:solidFill>
                          <a:latin typeface="Calibri"/>
                        </a:rPr>
                        <a:t>Haere</a:t>
                      </a:r>
                      <a:r>
                        <a:rPr lang="en-NZ" sz="1800" b="1" i="1" dirty="0" smtClean="0">
                          <a:solidFill>
                            <a:srgbClr val="0050A0"/>
                          </a:solidFill>
                          <a:latin typeface="Calibri"/>
                        </a:rPr>
                        <a:t> Mai</a:t>
                      </a:r>
                      <a:r>
                        <a:rPr lang="en-NZ" sz="1800" b="1" i="1" dirty="0" smtClean="0">
                          <a:solidFill>
                            <a:srgbClr val="000000"/>
                          </a:solidFill>
                          <a:latin typeface="Calibri"/>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NZ" sz="1800" dirty="0" smtClean="0">
                          <a:solidFill>
                            <a:srgbClr val="000000"/>
                          </a:solidFill>
                          <a:latin typeface="Calibri"/>
                        </a:rPr>
                        <a:t>We see you, we welcome you as a person</a:t>
                      </a:r>
                    </a:p>
                    <a:p>
                      <a:endParaRPr lang="en-NZ" dirty="0"/>
                    </a:p>
                  </a:txBody>
                  <a:tcPr/>
                </a:tc>
                <a:tc>
                  <a:txBody>
                    <a:bodyPr/>
                    <a:lstStyle/>
                    <a:p>
                      <a:r>
                        <a:rPr lang="en-NZ" dirty="0" smtClean="0"/>
                        <a:t>Encourage people to be themselves and speak</a:t>
                      </a:r>
                      <a:r>
                        <a:rPr lang="en-NZ" baseline="0" dirty="0" smtClean="0"/>
                        <a:t> up about what is important to them</a:t>
                      </a:r>
                      <a:endParaRPr lang="en-NZ" dirty="0"/>
                    </a:p>
                  </a:txBody>
                  <a:tcPr/>
                </a:tc>
              </a:tr>
              <a:tr h="855931">
                <a:tc>
                  <a:txBody>
                    <a:bodyPr/>
                    <a:lstStyle/>
                    <a:p>
                      <a:r>
                        <a:rPr lang="en-NZ" sz="1800" b="1" dirty="0" smtClean="0">
                          <a:solidFill>
                            <a:srgbClr val="87A527"/>
                          </a:solidFill>
                          <a:latin typeface="Calibri"/>
                        </a:rPr>
                        <a:t>Respect  Manaaki</a:t>
                      </a:r>
                      <a:r>
                        <a:rPr lang="en-NZ" sz="1800" b="1" dirty="0" smtClean="0">
                          <a:solidFill>
                            <a:srgbClr val="000000"/>
                          </a:solidFill>
                          <a:latin typeface="Calibri"/>
                        </a:rPr>
                        <a:t> </a:t>
                      </a:r>
                    </a:p>
                    <a:p>
                      <a:r>
                        <a:rPr lang="en-NZ" sz="1800" dirty="0" smtClean="0">
                          <a:solidFill>
                            <a:srgbClr val="000000"/>
                          </a:solidFill>
                          <a:latin typeface="Calibri"/>
                        </a:rPr>
                        <a:t>We respect, nurture and care for each other</a:t>
                      </a:r>
                    </a:p>
                    <a:p>
                      <a:endParaRPr lang="en-NZ" dirty="0"/>
                    </a:p>
                  </a:txBody>
                  <a:tcPr/>
                </a:tc>
                <a:tc>
                  <a:txBody>
                    <a:bodyPr/>
                    <a:lstStyle/>
                    <a:p>
                      <a:r>
                        <a:rPr lang="en-NZ" dirty="0" smtClean="0"/>
                        <a:t>Understand you and your needs. Encourage</a:t>
                      </a:r>
                      <a:r>
                        <a:rPr lang="en-NZ" baseline="0" dirty="0" smtClean="0"/>
                        <a:t> people to listen and learn from each other. Respect other cultures and builds staff engagement</a:t>
                      </a:r>
                      <a:endParaRPr lang="en-NZ" dirty="0"/>
                    </a:p>
                  </a:txBody>
                  <a:tcPr/>
                </a:tc>
              </a:tr>
              <a:tr h="741793">
                <a:tc>
                  <a:txBody>
                    <a:bodyPr/>
                    <a:lstStyle/>
                    <a:p>
                      <a:r>
                        <a:rPr lang="en-NZ" sz="1800" b="1" dirty="0" smtClean="0">
                          <a:solidFill>
                            <a:srgbClr val="00AEEF"/>
                          </a:solidFill>
                          <a:latin typeface="Calibri"/>
                        </a:rPr>
                        <a:t>Together  </a:t>
                      </a:r>
                      <a:r>
                        <a:rPr lang="en-NZ" sz="1800" b="1" i="1" dirty="0" err="1" smtClean="0">
                          <a:solidFill>
                            <a:srgbClr val="00AEEF"/>
                          </a:solidFill>
                          <a:latin typeface="Calibri"/>
                        </a:rPr>
                        <a:t>Tuhono</a:t>
                      </a:r>
                      <a:r>
                        <a:rPr lang="en-NZ" sz="1800" b="1" dirty="0" smtClean="0">
                          <a:solidFill>
                            <a:srgbClr val="000000"/>
                          </a:solidFill>
                          <a:latin typeface="Calibri"/>
                        </a:rPr>
                        <a:t> </a:t>
                      </a:r>
                    </a:p>
                    <a:p>
                      <a:r>
                        <a:rPr lang="en-NZ" sz="1800" dirty="0" smtClean="0">
                          <a:solidFill>
                            <a:srgbClr val="000000"/>
                          </a:solidFill>
                          <a:latin typeface="Calibri"/>
                        </a:rPr>
                        <a:t>We are a high performing team</a:t>
                      </a:r>
                    </a:p>
                    <a:p>
                      <a:endParaRPr lang="en-NZ" dirty="0"/>
                    </a:p>
                  </a:txBody>
                  <a:tcPr/>
                </a:tc>
                <a:tc>
                  <a:txBody>
                    <a:bodyPr/>
                    <a:lstStyle/>
                    <a:p>
                      <a:r>
                        <a:rPr lang="en-NZ" dirty="0" smtClean="0"/>
                        <a:t>High performance</a:t>
                      </a:r>
                      <a:r>
                        <a:rPr lang="en-NZ" baseline="0" dirty="0" smtClean="0"/>
                        <a:t> is about working together to develop greater diversity of thought, creativity and innovation</a:t>
                      </a:r>
                      <a:endParaRPr lang="en-NZ" dirty="0"/>
                    </a:p>
                  </a:txBody>
                  <a:tcPr/>
                </a:tc>
              </a:tr>
              <a:tr h="964331">
                <a:tc>
                  <a:txBody>
                    <a:bodyPr/>
                    <a:lstStyle/>
                    <a:p>
                      <a:r>
                        <a:rPr lang="en-NZ" sz="1800" b="1" dirty="0" smtClean="0">
                          <a:solidFill>
                            <a:srgbClr val="ED0F69"/>
                          </a:solidFill>
                          <a:latin typeface="Calibri"/>
                        </a:rPr>
                        <a:t>Aim High  </a:t>
                      </a:r>
                      <a:r>
                        <a:rPr lang="en-NZ" sz="1800" b="1" i="1" dirty="0" err="1" smtClean="0">
                          <a:solidFill>
                            <a:srgbClr val="ED0F69"/>
                          </a:solidFill>
                          <a:latin typeface="Calibri"/>
                        </a:rPr>
                        <a:t>Angamua</a:t>
                      </a:r>
                      <a:r>
                        <a:rPr lang="en-NZ" sz="1800" b="1" i="1" dirty="0" smtClean="0">
                          <a:solidFill>
                            <a:srgbClr val="ED0F69"/>
                          </a:solidFill>
                          <a:latin typeface="Calibri"/>
                        </a:rPr>
                        <a:t> </a:t>
                      </a:r>
                      <a:endParaRPr lang="en-NZ" sz="1800" dirty="0" smtClean="0">
                        <a:solidFill>
                          <a:srgbClr val="000000"/>
                        </a:solidFill>
                        <a:latin typeface="Calibri"/>
                      </a:endParaRPr>
                    </a:p>
                    <a:p>
                      <a:r>
                        <a:rPr lang="en-NZ" sz="1800" dirty="0" smtClean="0">
                          <a:solidFill>
                            <a:srgbClr val="000000"/>
                          </a:solidFill>
                          <a:latin typeface="Calibri"/>
                        </a:rPr>
                        <a:t>We aspire to excellence and the safest care</a:t>
                      </a:r>
                    </a:p>
                    <a:p>
                      <a:endParaRPr lang="en-NZ" dirty="0"/>
                    </a:p>
                  </a:txBody>
                  <a:tcPr/>
                </a:tc>
                <a:tc>
                  <a:txBody>
                    <a:bodyPr/>
                    <a:lstStyle/>
                    <a:p>
                      <a:r>
                        <a:rPr lang="en-NZ" dirty="0" smtClean="0"/>
                        <a:t>Everyone is</a:t>
                      </a:r>
                      <a:r>
                        <a:rPr lang="en-NZ" baseline="0" dirty="0" smtClean="0"/>
                        <a:t> unique and we need to leverage everyone’s potential and strengths to provide the highest quality health care</a:t>
                      </a:r>
                      <a:endParaRPr lang="en-NZ" dirty="0"/>
                    </a:p>
                  </a:txBody>
                  <a:tcPr/>
                </a:tc>
              </a:tr>
            </a:tbl>
          </a:graphicData>
        </a:graphic>
      </p:graphicFrame>
    </p:spTree>
    <p:extLst>
      <p:ext uri="{BB962C8B-B14F-4D97-AF65-F5344CB8AC3E}">
        <p14:creationId xmlns:p14="http://schemas.microsoft.com/office/powerpoint/2010/main" val="197844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88640"/>
            <a:ext cx="7416824" cy="954107"/>
          </a:xfrm>
          <a:prstGeom prst="rect">
            <a:avLst/>
          </a:prstGeom>
          <a:noFill/>
        </p:spPr>
        <p:txBody>
          <a:bodyPr wrap="square" rtlCol="0">
            <a:spAutoFit/>
          </a:bodyPr>
          <a:lstStyle/>
          <a:p>
            <a:r>
              <a:rPr lang="en-NZ" sz="2800" b="1" dirty="0">
                <a:solidFill>
                  <a:srgbClr val="0050A0"/>
                </a:solidFill>
                <a:latin typeface="Calibri" panose="020F0502020204030204" pitchFamily="34" charset="0"/>
              </a:rPr>
              <a:t>Diversity &amp; Inclusion @ Auckland </a:t>
            </a:r>
            <a:r>
              <a:rPr lang="en-NZ" sz="2800" b="1" dirty="0" smtClean="0">
                <a:solidFill>
                  <a:srgbClr val="0050A0"/>
                </a:solidFill>
                <a:latin typeface="Calibri" panose="020F0502020204030204" pitchFamily="34" charset="0"/>
              </a:rPr>
              <a:t>DHB</a:t>
            </a:r>
          </a:p>
          <a:p>
            <a:r>
              <a:rPr lang="en-NZ" sz="2800" b="1" dirty="0" smtClean="0">
                <a:solidFill>
                  <a:srgbClr val="0050A0"/>
                </a:solidFill>
                <a:latin typeface="Calibri" panose="020F0502020204030204" pitchFamily="34" charset="0"/>
              </a:rPr>
              <a:t>Definitions</a:t>
            </a:r>
            <a:endParaRPr lang="en-NZ" sz="2800" b="1" dirty="0">
              <a:solidFill>
                <a:srgbClr val="0050A0"/>
              </a:solidFill>
              <a:latin typeface="Calibri" panose="020F0502020204030204" pitchFamily="34" charset="0"/>
            </a:endParaRPr>
          </a:p>
        </p:txBody>
      </p:sp>
      <p:sp>
        <p:nvSpPr>
          <p:cNvPr id="4" name="TextBox 3"/>
          <p:cNvSpPr txBox="1"/>
          <p:nvPr/>
        </p:nvSpPr>
        <p:spPr>
          <a:xfrm>
            <a:off x="251520" y="1142747"/>
            <a:ext cx="8784976" cy="5755422"/>
          </a:xfrm>
          <a:prstGeom prst="rect">
            <a:avLst/>
          </a:prstGeom>
          <a:noFill/>
        </p:spPr>
        <p:txBody>
          <a:bodyPr wrap="square" rtlCol="0">
            <a:spAutoFit/>
          </a:bodyPr>
          <a:lstStyle/>
          <a:p>
            <a:pPr>
              <a:buNone/>
            </a:pPr>
            <a:r>
              <a:rPr lang="en-AU" sz="1400" dirty="0">
                <a:solidFill>
                  <a:schemeClr val="tx2"/>
                </a:solidFill>
              </a:rPr>
              <a:t>We define ‘Diversity’ as:</a:t>
            </a:r>
          </a:p>
          <a:p>
            <a:pPr>
              <a:buNone/>
            </a:pPr>
            <a:r>
              <a:rPr lang="en-NZ" sz="1400" i="1" dirty="0" smtClean="0">
                <a:solidFill>
                  <a:schemeClr val="tx2"/>
                </a:solidFill>
              </a:rPr>
              <a:t>“</a:t>
            </a:r>
            <a:r>
              <a:rPr lang="en-AU" sz="1400" i="1" dirty="0" smtClean="0">
                <a:solidFill>
                  <a:schemeClr val="tx2"/>
                </a:solidFill>
              </a:rPr>
              <a:t>who </a:t>
            </a:r>
            <a:r>
              <a:rPr lang="en-AU" sz="1400" i="1" dirty="0">
                <a:solidFill>
                  <a:schemeClr val="tx2"/>
                </a:solidFill>
              </a:rPr>
              <a:t>you are, and  recognising the value </a:t>
            </a:r>
            <a:r>
              <a:rPr lang="en-AU" sz="1400" i="1" u="sng" dirty="0">
                <a:solidFill>
                  <a:schemeClr val="tx2"/>
                </a:solidFill>
              </a:rPr>
              <a:t>you</a:t>
            </a:r>
            <a:r>
              <a:rPr lang="en-AU" sz="1400" i="1" dirty="0">
                <a:solidFill>
                  <a:schemeClr val="tx2"/>
                </a:solidFill>
              </a:rPr>
              <a:t> bring to work</a:t>
            </a:r>
            <a:r>
              <a:rPr lang="en-AU" sz="1400" i="1" dirty="0" smtClean="0">
                <a:solidFill>
                  <a:schemeClr val="tx2"/>
                </a:solidFill>
              </a:rPr>
              <a:t>’”</a:t>
            </a:r>
            <a:endParaRPr lang="en-AU" sz="1400" i="1" dirty="0">
              <a:solidFill>
                <a:schemeClr val="tx2"/>
              </a:solidFill>
            </a:endParaRPr>
          </a:p>
          <a:p>
            <a:endParaRPr lang="en-AU" sz="1400" dirty="0">
              <a:solidFill>
                <a:schemeClr val="tx2"/>
              </a:solidFill>
            </a:endParaRPr>
          </a:p>
          <a:p>
            <a:pPr>
              <a:buNone/>
            </a:pPr>
            <a:r>
              <a:rPr lang="en-AU" sz="1400" dirty="0">
                <a:solidFill>
                  <a:schemeClr val="tx2"/>
                </a:solidFill>
              </a:rPr>
              <a:t>We define ‘Inclusion’ as:</a:t>
            </a:r>
          </a:p>
          <a:p>
            <a:pPr>
              <a:buNone/>
            </a:pPr>
            <a:r>
              <a:rPr lang="en-AU" sz="1400" i="1" dirty="0" smtClean="0">
                <a:solidFill>
                  <a:schemeClr val="tx2"/>
                </a:solidFill>
              </a:rPr>
              <a:t>“the </a:t>
            </a:r>
            <a:r>
              <a:rPr lang="en-AU" sz="1400" i="1" dirty="0">
                <a:solidFill>
                  <a:schemeClr val="tx2"/>
                </a:solidFill>
              </a:rPr>
              <a:t>degree to which people feel unique and recognised for their differences as well as feeling a sense of belonging based on sharing common attributes and goals with their </a:t>
            </a:r>
            <a:r>
              <a:rPr lang="en-AU" sz="1400" i="1" dirty="0" smtClean="0">
                <a:solidFill>
                  <a:schemeClr val="tx2"/>
                </a:solidFill>
              </a:rPr>
              <a:t>peers”</a:t>
            </a:r>
          </a:p>
          <a:p>
            <a:pPr>
              <a:buNone/>
            </a:pPr>
            <a:endParaRPr lang="en-AU" sz="1400" i="1" dirty="0">
              <a:solidFill>
                <a:schemeClr val="tx2"/>
              </a:solidFill>
            </a:endParaRPr>
          </a:p>
          <a:p>
            <a:pPr>
              <a:buNone/>
            </a:pPr>
            <a:r>
              <a:rPr lang="en-AU" sz="1400" dirty="0" smtClean="0">
                <a:solidFill>
                  <a:schemeClr val="tx2"/>
                </a:solidFill>
              </a:rPr>
              <a:t>We define “Disability’ as: </a:t>
            </a:r>
          </a:p>
          <a:p>
            <a:r>
              <a:rPr lang="en-NZ" sz="1400" dirty="0" smtClean="0"/>
              <a:t>“</a:t>
            </a:r>
            <a:r>
              <a:rPr lang="en-NZ" sz="1400" i="1" dirty="0" smtClean="0"/>
              <a:t>people </a:t>
            </a:r>
            <a:r>
              <a:rPr lang="en-NZ" sz="1400" i="1" dirty="0"/>
              <a:t>who have a physical, intellectual or sensory disability (or a combination of these) </a:t>
            </a:r>
            <a:r>
              <a:rPr lang="en-NZ" sz="1400" i="1" dirty="0" smtClean="0"/>
              <a:t>which is </a:t>
            </a:r>
            <a:r>
              <a:rPr lang="en-NZ" sz="1400" i="1" dirty="0"/>
              <a:t>likely to continue for at least 6 </a:t>
            </a:r>
            <a:r>
              <a:rPr lang="en-NZ" sz="1400" i="1" dirty="0" smtClean="0"/>
              <a:t>months; and limits </a:t>
            </a:r>
            <a:r>
              <a:rPr lang="en-NZ" sz="1400" i="1" dirty="0"/>
              <a:t>their ability to function independently, to the extent that on-going support is required</a:t>
            </a:r>
            <a:r>
              <a:rPr lang="en-NZ" sz="1400" i="1" dirty="0" smtClean="0"/>
              <a:t>.” </a:t>
            </a:r>
            <a:r>
              <a:rPr lang="en-NZ" sz="1400" dirty="0" smtClean="0"/>
              <a:t>It </a:t>
            </a:r>
            <a:r>
              <a:rPr lang="en-NZ" sz="1400" dirty="0"/>
              <a:t>is important to also remember people who have mental health issues and invisible disabilities like epilepsy, diabetes, Chronic Fatigue and other impairments that have no visible supports – no cane, wheelchair or working dog, etc.</a:t>
            </a:r>
          </a:p>
          <a:p>
            <a:pPr>
              <a:buNone/>
            </a:pPr>
            <a:endParaRPr lang="en-AU" sz="1400" i="1" dirty="0">
              <a:solidFill>
                <a:schemeClr val="tx2"/>
              </a:solidFill>
            </a:endParaRPr>
          </a:p>
          <a:p>
            <a:pPr>
              <a:buNone/>
            </a:pPr>
            <a:r>
              <a:rPr lang="en-AU" sz="1400" dirty="0" smtClean="0">
                <a:solidFill>
                  <a:schemeClr val="tx2"/>
                </a:solidFill>
              </a:rPr>
              <a:t>We define ‘Discrimination’ as:</a:t>
            </a:r>
          </a:p>
          <a:p>
            <a:pPr>
              <a:buNone/>
            </a:pPr>
            <a:r>
              <a:rPr lang="en-NZ" sz="1400" dirty="0" smtClean="0"/>
              <a:t>“</a:t>
            </a:r>
            <a:r>
              <a:rPr lang="en-NZ" sz="1400" i="1" dirty="0" smtClean="0"/>
              <a:t>Discrimination </a:t>
            </a:r>
            <a:r>
              <a:rPr lang="en-NZ" sz="1400" i="1" dirty="0"/>
              <a:t>occurs when a person is treated unfairly or less favourably than another person in the same or similar circumstances. It is a breach of the Human Rights </a:t>
            </a:r>
            <a:r>
              <a:rPr lang="en-NZ" sz="1400" i="1" dirty="0" smtClean="0"/>
              <a:t>Amendment Act 2016”</a:t>
            </a:r>
            <a:endParaRPr lang="en-AU" sz="1400" i="1" dirty="0" smtClean="0">
              <a:solidFill>
                <a:schemeClr val="tx2"/>
              </a:solidFill>
            </a:endParaRPr>
          </a:p>
          <a:p>
            <a:pPr>
              <a:buNone/>
            </a:pPr>
            <a:endParaRPr lang="en-AU" sz="1400" dirty="0">
              <a:solidFill>
                <a:schemeClr val="tx2"/>
              </a:solidFill>
            </a:endParaRPr>
          </a:p>
          <a:p>
            <a:pPr>
              <a:buNone/>
            </a:pPr>
            <a:r>
              <a:rPr lang="en-AU" sz="1400" dirty="0" smtClean="0">
                <a:solidFill>
                  <a:schemeClr val="tx2"/>
                </a:solidFill>
              </a:rPr>
              <a:t>We define ‘Bias’ as:</a:t>
            </a:r>
          </a:p>
          <a:p>
            <a:pPr>
              <a:buNone/>
            </a:pPr>
            <a:r>
              <a:rPr lang="en-AU" sz="1400" i="1" dirty="0" smtClean="0"/>
              <a:t>“Bias </a:t>
            </a:r>
            <a:r>
              <a:rPr lang="en-AU" sz="1400" i="1" dirty="0"/>
              <a:t>is a preference for one thing over another, and is part of being human; biases help us make decisions every day.  Sometimes bias (conscious and unconscious) can impact the quality of decision making, reflecting our preferences and </a:t>
            </a:r>
            <a:r>
              <a:rPr lang="en-AU" sz="1400" i="1" dirty="0" smtClean="0"/>
              <a:t>experiences”</a:t>
            </a:r>
            <a:endParaRPr lang="en-AU" sz="1400" i="1" dirty="0" smtClean="0">
              <a:solidFill>
                <a:schemeClr val="tx2"/>
              </a:solidFill>
            </a:endParaRPr>
          </a:p>
          <a:p>
            <a:pPr>
              <a:buNone/>
            </a:pPr>
            <a:endParaRPr lang="en-AU" sz="2000" dirty="0">
              <a:solidFill>
                <a:schemeClr val="tx2"/>
              </a:solidFill>
            </a:endParaRPr>
          </a:p>
          <a:p>
            <a:pPr>
              <a:buNone/>
            </a:pPr>
            <a:endParaRPr lang="en-AU" sz="2000" dirty="0" smtClean="0">
              <a:solidFill>
                <a:schemeClr val="tx2"/>
              </a:solidFill>
            </a:endParaRPr>
          </a:p>
          <a:p>
            <a:pPr>
              <a:buNone/>
            </a:pPr>
            <a:endParaRPr lang="en-AU" sz="2000" i="1" dirty="0">
              <a:solidFill>
                <a:schemeClr val="tx2"/>
              </a:solidFill>
            </a:endParaRPr>
          </a:p>
        </p:txBody>
      </p:sp>
    </p:spTree>
    <p:extLst>
      <p:ext uri="{BB962C8B-B14F-4D97-AF65-F5344CB8AC3E}">
        <p14:creationId xmlns:p14="http://schemas.microsoft.com/office/powerpoint/2010/main" val="3725472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51520" y="188640"/>
            <a:ext cx="8712968" cy="1080120"/>
          </a:xfrm>
        </p:spPr>
        <p:txBody>
          <a:bodyPr/>
          <a:lstStyle/>
          <a:p>
            <a:r>
              <a:rPr lang="en-US" sz="3200" dirty="0"/>
              <a:t>Business Case for Diversity &amp; </a:t>
            </a:r>
            <a:r>
              <a:rPr lang="en-US" sz="3200" dirty="0" smtClean="0"/>
              <a:t>Inclusion –</a:t>
            </a:r>
            <a:endParaRPr lang="en-US" sz="3200" dirty="0"/>
          </a:p>
        </p:txBody>
      </p:sp>
      <p:sp>
        <p:nvSpPr>
          <p:cNvPr id="6" name="Flowchart: Sequential Access Storage 5"/>
          <p:cNvSpPr/>
          <p:nvPr/>
        </p:nvSpPr>
        <p:spPr>
          <a:xfrm>
            <a:off x="179512" y="1628800"/>
            <a:ext cx="6624736" cy="3240360"/>
          </a:xfrm>
          <a:prstGeom prst="flowChartMagneticTap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NZ" sz="1200" b="1" dirty="0" smtClean="0"/>
              <a:t>There are HUGE opportunities for improvement in making our Māori and Pacific workforce more represented, improving patient and </a:t>
            </a:r>
            <a:r>
              <a:rPr lang="en-NZ" sz="1200" b="1" dirty="0" err="1" smtClean="0"/>
              <a:t>whanau</a:t>
            </a:r>
            <a:r>
              <a:rPr lang="en-NZ" sz="1200" b="1" dirty="0" smtClean="0"/>
              <a:t> experience and outcomes for Māori and Pacific communities.</a:t>
            </a:r>
            <a:endParaRPr lang="en-NZ" sz="1200" b="1" dirty="0"/>
          </a:p>
        </p:txBody>
      </p:sp>
    </p:spTree>
    <p:extLst>
      <p:ext uri="{BB962C8B-B14F-4D97-AF65-F5344CB8AC3E}">
        <p14:creationId xmlns:p14="http://schemas.microsoft.com/office/powerpoint/2010/main" val="26139360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ustom Design">
  <a:themeElements>
    <a:clrScheme name="ADHB themes">
      <a:dk1>
        <a:sysClr val="windowText" lastClr="000000"/>
      </a:dk1>
      <a:lt1>
        <a:sysClr val="window" lastClr="FFFFFF"/>
      </a:lt1>
      <a:dk2>
        <a:srgbClr val="1F497D"/>
      </a:dk2>
      <a:lt2>
        <a:srgbClr val="EEECE1"/>
      </a:lt2>
      <a:accent1>
        <a:srgbClr val="0050A0"/>
      </a:accent1>
      <a:accent2>
        <a:srgbClr val="00AEEF"/>
      </a:accent2>
      <a:accent3>
        <a:srgbClr val="00C0F3"/>
      </a:accent3>
      <a:accent4>
        <a:srgbClr val="C7EAFB"/>
      </a:accent4>
      <a:accent5>
        <a:srgbClr val="BBB0A3"/>
      </a:accent5>
      <a:accent6>
        <a:srgbClr val="DBD4CB"/>
      </a:accent6>
      <a:hlink>
        <a:srgbClr val="ABD037"/>
      </a:hlink>
      <a:folHlink>
        <a:srgbClr val="5F73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evel2 xmlns="288c65bb-c2c0-497d-a386-16003058c628">
      <Value>Communications</Value>
    </Level2>
    <Level3 xmlns="288c65bb-c2c0-497d-a386-16003058c628">Design</Level3>
    <DocumentOwner xmlns="288c65bb-c2c0-497d-a386-16003058c628">
      <UserInfo>
        <DisplayName>Fiona Dorrell (ADHB)</DisplayName>
        <AccountId>69</AccountId>
        <AccountType/>
      </UserInfo>
    </DocumentOwner>
    <List_x0020_order xmlns="d7a87798-5067-4422-91ec-628595db1944" xsi:nil="true"/>
    <Narrative xmlns="288c65bb-c2c0-497d-a386-16003058c628" xsi:nil="true"/>
    <Level1 xmlns="288c65bb-c2c0-497d-a386-16003058c628">
      <Value>Organisation Wide</Value>
    </Level1>
    <LastReviewed xmlns="288c65bb-c2c0-497d-a386-16003058c628" xsi:nil="true"/>
    <DocumentType xmlns="288c65bb-c2c0-497d-a386-16003058c628">FORM, Template</DocumentTyp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2A9DAB9C24BA458220F0672C89ACA5" ma:contentTypeVersion="12" ma:contentTypeDescription="Create a new document." ma:contentTypeScope="" ma:versionID="7c37a118d353986ff73f8ed9ad046f3e">
  <xsd:schema xmlns:xsd="http://www.w3.org/2001/XMLSchema" xmlns:xs="http://www.w3.org/2001/XMLSchema" xmlns:p="http://schemas.microsoft.com/office/2006/metadata/properties" xmlns:ns2="288c65bb-c2c0-497d-a386-16003058c628" xmlns:ns3="d7a87798-5067-4422-91ec-628595db1944" targetNamespace="http://schemas.microsoft.com/office/2006/metadata/properties" ma:root="true" ma:fieldsID="25b7b8edfb3a276a019625768c335524" ns2:_="" ns3:_="">
    <xsd:import namespace="288c65bb-c2c0-497d-a386-16003058c628"/>
    <xsd:import namespace="d7a87798-5067-4422-91ec-628595db1944"/>
    <xsd:element name="properties">
      <xsd:complexType>
        <xsd:sequence>
          <xsd:element name="documentManagement">
            <xsd:complexType>
              <xsd:all>
                <xsd:element ref="ns2:DocumentType"/>
                <xsd:element ref="ns2:DocumentOwner" minOccurs="0"/>
                <xsd:element ref="ns2:LastReviewed" minOccurs="0"/>
                <xsd:element ref="ns2:Level1" minOccurs="0"/>
                <xsd:element ref="ns2:Level2" minOccurs="0"/>
                <xsd:element ref="ns2:Level3" minOccurs="0"/>
                <xsd:element ref="ns3:List_x0020_order" minOccurs="0"/>
                <xsd:element ref="ns2:Narrativ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8c65bb-c2c0-497d-a386-16003058c628" elementFormDefault="qualified">
    <xsd:import namespace="http://schemas.microsoft.com/office/2006/documentManagement/types"/>
    <xsd:import namespace="http://schemas.microsoft.com/office/infopath/2007/PartnerControls"/>
    <xsd:element name="DocumentType" ma:index="1" ma:displayName="Document Type" ma:format="Dropdown" ma:internalName="DocumentType">
      <xsd:simpleType>
        <xsd:restriction base="dms:Choice">
          <xsd:enumeration value="CALENDAR, Diary"/>
          <xsd:enumeration value="CERTIFICATE, Award"/>
          <xsd:enumeration value="CONSULTATION"/>
          <xsd:enumeration value="CONTRACT, Agreement, SOW, Variation"/>
          <xsd:enumeration value="CORRESPONDENCE, Email, File note, Letter, Memo"/>
          <xsd:enumeration value="FINANCIAL, Budget, Invoice, Quote"/>
          <xsd:enumeration value="FORM, Template"/>
          <xsd:enumeration value="KNOWLEDGE ARTICLE, Journal"/>
          <xsd:enumeration value="LIST, Checklist, Contact list"/>
          <xsd:enumeration value="MANUAL, Equipment, System, Training"/>
          <xsd:enumeration value="MEETING, Agenda, Minutes"/>
          <xsd:enumeration value="MODEL, Calculation, Dataset"/>
          <xsd:enumeration value="MULITMEDIA, Drawing, Image, Photo, Video, Audio"/>
          <xsd:enumeration value="PLAN, Strategy"/>
          <xsd:enumeration value="PROJECT, Business case, Project plan, Scope"/>
          <xsd:enumeration value="POLICY, Guideline, Procedure, Protocol"/>
          <xsd:enumeration value="PRESENTATION"/>
          <xsd:enumeration value="PUBLICATION, Brochure, Fact sheet, Magazine, Media release, Speech"/>
          <xsd:enumeration value="REFERENCE"/>
          <xsd:enumeration value="REPORT, Audit, Board, Financial, Quality"/>
          <xsd:enumeration value="ROSTER"/>
          <xsd:enumeration value="STANDARD OPERATING PROCEDURE"/>
        </xsd:restriction>
      </xsd:simpleType>
    </xsd:element>
    <xsd:element name="DocumentOwner" ma:index="2" nillable="true" ma:displayName="Document Owner" ma:description="Person who has authority for the document" ma:list="UserInfo" ma:SharePointGroup="0" ma:internalName="Document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LastReviewed" ma:index="3" nillable="true" ma:displayName="Last Reviewed" ma:format="DateOnly" ma:internalName="LastReviewed">
      <xsd:simpleType>
        <xsd:restriction base="dms:DateTime"/>
      </xsd:simpleType>
    </xsd:element>
    <xsd:element name="Level1" ma:index="4" nillable="true" ma:displayName="Level 1" ma:internalName="Level1">
      <xsd:complexType>
        <xsd:complexContent>
          <xsd:extension base="dms:MultiChoice">
            <xsd:sequence>
              <xsd:element name="Value" maxOccurs="unbounded" minOccurs="0" nillable="true">
                <xsd:simpleType>
                  <xsd:restriction base="dms:Choice">
                    <xsd:enumeration value="Clinical"/>
                    <xsd:enumeration value="Clinical Support"/>
                    <xsd:enumeration value="Organisation Wide"/>
                  </xsd:restriction>
                </xsd:simpleType>
              </xsd:element>
            </xsd:sequence>
          </xsd:extension>
        </xsd:complexContent>
      </xsd:complexType>
    </xsd:element>
    <xsd:element name="Level2" ma:index="5" nillable="true" ma:displayName="Level 2" ma:description="Topic that the document relates to. Can be multiple." ma:internalName="Level2">
      <xsd:complexType>
        <xsd:complexContent>
          <xsd:extension base="dms:MultiChoice">
            <xsd:sequence>
              <xsd:element name="Value" maxOccurs="unbounded" minOccurs="0" nillable="true">
                <xsd:simpleType>
                  <xsd:restriction base="dms:Choice">
                    <xsd:enumeration value="All Clinical"/>
                    <xsd:enumeration value="All Surgical"/>
                    <xsd:enumeration value="Adult - Generic"/>
                    <xsd:enumeration value="Child - Generic"/>
                    <xsd:enumeration value="Addictions"/>
                    <xsd:enumeration value="Air Ambulance"/>
                    <xsd:enumeration value="Anaesthesia"/>
                    <xsd:enumeration value="APU"/>
                    <xsd:enumeration value="Cardiology - Adult"/>
                    <xsd:enumeration value="Cardiology - Child"/>
                    <xsd:enumeration value="Cardiothoracic Surgery"/>
                    <xsd:enumeration value="Clinic Facilities"/>
                    <xsd:enumeration value="Clinic Nursing"/>
                    <xsd:enumeration value="Community Services"/>
                    <xsd:enumeration value="Central Surgical Supplies Department (CSSD)"/>
                    <xsd:enumeration value="Dementia"/>
                    <xsd:enumeration value="Dermatology"/>
                    <xsd:enumeration value="Diabetes"/>
                    <xsd:enumeration value="ED - Adult"/>
                    <xsd:enumeration value="ED - Child"/>
                    <xsd:enumeration value="Endocrinology"/>
                    <xsd:enumeration value="Epsom Day Unit"/>
                    <xsd:enumeration value="Fertility Plus"/>
                    <xsd:enumeration value="Gastroenterology"/>
                    <xsd:enumeration value="General Medicine - Adult"/>
                    <xsd:enumeration value="General Medicine - Child"/>
                    <xsd:enumeration value="General Surgery - Adult"/>
                    <xsd:enumeration value="General Surgery - Child"/>
                    <xsd:enumeration value="Genetics"/>
                    <xsd:enumeration value="Greenlane Surgical Unit"/>
                    <xsd:enumeration value="Gynaecology"/>
                    <xsd:enumeration value="Haematology"/>
                    <xsd:enumeration value="Haemophilia"/>
                    <xsd:enumeration value="Heart and Lung Transplant"/>
                    <xsd:enumeration value="Home Based Support Services"/>
                    <xsd:enumeration value="Immunology"/>
                    <xsd:enumeration value="Infectious Diseases"/>
                    <xsd:enumeration value="Intensive Care - Cardiovascular (CVICU)"/>
                    <xsd:enumeration value="Intensive Care - Critical Care (DCCM)"/>
                    <xsd:enumeration value="Intensive Care - Neonatal (NICU)"/>
                    <xsd:enumeration value="Intensive Care - Paediatrics (PICU)"/>
                    <xsd:enumeration value="Maternity"/>
                    <xsd:enumeration value="Medical Specialty"/>
                    <xsd:enumeration value="Mental Health"/>
                    <xsd:enumeration value="Mobility Solutions"/>
                    <xsd:enumeration value="National Child Cancer Network"/>
                    <xsd:enumeration value="Neurology - Adult"/>
                    <xsd:enumeration value="Neurology - Child"/>
                    <xsd:enumeration value="Neurosurgery - Adult"/>
                    <xsd:enumeration value="Neurosurgery - Child"/>
                    <xsd:enumeration value="Oncology - Adult"/>
                    <xsd:enumeration value="Oncology - Child"/>
                    <xsd:enumeration value="Operating Rooms"/>
                    <xsd:enumeration value="Ophthalmology"/>
                    <xsd:enumeration value="OR Nursing"/>
                    <xsd:enumeration value="Oral Health"/>
                    <xsd:enumeration value="ORL"/>
                    <xsd:enumeration value="Orthopaedics"/>
                    <xsd:enumeration value="Pain Management"/>
                    <xsd:enumeration value="Palliative Care - Adult"/>
                    <xsd:enumeration value="Palliative Care - Child"/>
                    <xsd:enumeration value="Pathology"/>
                    <xsd:enumeration value="Pre-Admit"/>
                    <xsd:enumeration value="Primary Care"/>
                    <xsd:enumeration value="Protection"/>
                    <xsd:enumeration value="Reablement"/>
                    <xsd:enumeration value="Renal - Adult"/>
                    <xsd:enumeration value="Renal - Child"/>
                    <xsd:enumeration value="Research"/>
                    <xsd:enumeration value="Residential Care"/>
                    <xsd:enumeration value="Respiratory"/>
                    <xsd:enumeration value="Rheumatology"/>
                    <xsd:enumeration value="Sexual Health"/>
                    <xsd:enumeration value="Transplant"/>
                    <xsd:enumeration value="Trauma"/>
                    <xsd:enumeration value="Urology"/>
                    <xsd:enumeration value="Vascular"/>
                    <xsd:enumeration value="All Clinical Support"/>
                    <xsd:enumeration value="Admission, transfer, transport and discharge"/>
                    <xsd:enumeration value="Allied Health"/>
                    <xsd:enumeration value="Clinical Engineering"/>
                    <xsd:enumeration value="Clinical Records"/>
                    <xsd:enumeration value="Infection Control"/>
                    <xsd:enumeration value="Inpatient services"/>
                    <xsd:enumeration value="Inpatients"/>
                    <xsd:enumeration value="Interpreters"/>
                    <xsd:enumeration value="Laboratories"/>
                    <xsd:enumeration value="Medication Administration"/>
                    <xsd:enumeration value="Nursing Bureau and RSO"/>
                    <xsd:enumeration value="Orderlies"/>
                    <xsd:enumeration value="Patient Administration"/>
                    <xsd:enumeration value="Pharmacy"/>
                    <xsd:enumeration value="Radiology"/>
                    <xsd:enumeration value="Resource Nursing"/>
                    <xsd:enumeration value="Transition Lounge"/>
                    <xsd:enumeration value="All Organisation Wide"/>
                    <xsd:enumeration value="Board"/>
                    <xsd:enumeration value="Board and Committees"/>
                    <xsd:enumeration value="Clinician Leadership"/>
                    <xsd:enumeration value="Commercial Services"/>
                    <xsd:enumeration value="Communications"/>
                    <xsd:enumeration value="Emergency Management"/>
                    <xsd:enumeration value="Facilities and Buildings"/>
                    <xsd:enumeration value="Finance"/>
                    <xsd:enumeration value="Health &amp; Safety"/>
                    <xsd:enumeration value="Human Resources"/>
                    <xsd:enumeration value="IT"/>
                    <xsd:enumeration value="Intelligence and Informatics"/>
                    <xsd:enumeration value="Legal"/>
                    <xsd:enumeration value="Patient and Visitor experience"/>
                    <xsd:enumeration value="Payroll"/>
                    <xsd:enumeration value="Performance Improvement"/>
                    <xsd:enumeration value="Quality and Audit"/>
                    <xsd:enumeration value="Records Management"/>
                    <xsd:enumeration value="Staff Services"/>
                  </xsd:restriction>
                </xsd:simpleType>
              </xsd:element>
            </xsd:sequence>
          </xsd:extension>
        </xsd:complexContent>
      </xsd:complexType>
    </xsd:element>
    <xsd:element name="Level3" ma:index="6" nillable="true" ma:displayName="Topic" ma:description="A third level tag. Could be a keyword, activity related, specialty related etc" ma:format="Dropdown" ma:internalName="Level3">
      <xsd:simpleType>
        <xsd:restriction base="dms:Choice">
          <xsd:enumeration value="EPARM"/>
          <xsd:enumeration value="Linen"/>
          <xsd:enumeration value="Smokefree"/>
          <xsd:enumeration value="Photography"/>
          <xsd:enumeration value="ACP"/>
          <xsd:enumeration value="Design"/>
          <xsd:enumeration value="FCT"/>
          <xsd:enumeration value="Clinical Practice"/>
          <xsd:enumeration value="Dementia"/>
          <xsd:enumeration value="Patient-meal"/>
          <xsd:enumeration value="Floor plans"/>
          <xsd:enumeration value="Meeting rooms"/>
          <xsd:enumeration value="Manaakitia Rounds"/>
          <xsd:enumeration value="Brand"/>
          <xsd:enumeration value="IPC meetings"/>
          <xsd:enumeration value="TrendCare Userguides"/>
          <xsd:enumeration value="Simulators"/>
          <xsd:enumeration value="CSC GCC rooms"/>
          <xsd:enumeration value="CSC ACH rooms"/>
          <xsd:enumeration value="HS-docs"/>
          <xsd:enumeration value="HS-infosheets"/>
          <xsd:enumeration value="HS-posters"/>
          <xsd:enumeration value="HS-reps"/>
          <xsd:enumeration value="Healthpoint stats"/>
          <xsd:enumeration value="Speak Up"/>
          <xsd:enumeration value="Infection control training"/>
          <xsd:enumeration value="Communication cards"/>
          <xsd:enumeration value="Hippo"/>
          <xsd:enumeration value="Starship-afterhours"/>
          <xsd:enumeration value="Bariatric equipment"/>
        </xsd:restriction>
      </xsd:simpleType>
    </xsd:element>
    <xsd:element name="Narrative" ma:index="8" nillable="true" ma:displayName="Document Description" ma:description="One or two sentences describing what document is about" ma:internalName="Narrativ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7a87798-5067-4422-91ec-628595db1944" elementFormDefault="qualified">
    <xsd:import namespace="http://schemas.microsoft.com/office/2006/documentManagement/types"/>
    <xsd:import namespace="http://schemas.microsoft.com/office/infopath/2007/PartnerControls"/>
    <xsd:element name="List_x0020_order" ma:index="7" nillable="true" ma:displayName="List order" ma:internalName="List_x0020_order" ma:percentage="FALSE">
      <xsd:simpleType>
        <xsd:restriction base="dms:Number">
          <xsd:minInclusive value="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71AF02-A59B-4C10-9646-2B02F9B0D864}">
  <ds:schemaRefs>
    <ds:schemaRef ds:uri="http://schemas.microsoft.com/sharepoint/v3/contenttype/forms"/>
  </ds:schemaRefs>
</ds:datastoreItem>
</file>

<file path=customXml/itemProps2.xml><?xml version="1.0" encoding="utf-8"?>
<ds:datastoreItem xmlns:ds="http://schemas.openxmlformats.org/officeDocument/2006/customXml" ds:itemID="{D55A853B-19E7-488E-8EBB-7B9CD3FAF01F}">
  <ds:schemaRefs>
    <ds:schemaRef ds:uri="http://schemas.microsoft.com/office/2006/documentManagement/types"/>
    <ds:schemaRef ds:uri="d7a87798-5067-4422-91ec-628595db1944"/>
    <ds:schemaRef ds:uri="http://purl.org/dc/elements/1.1/"/>
    <ds:schemaRef ds:uri="http://purl.org/dc/terms/"/>
    <ds:schemaRef ds:uri="http://schemas.openxmlformats.org/package/2006/metadata/core-properties"/>
    <ds:schemaRef ds:uri="http://schemas.microsoft.com/office/2006/metadata/properties"/>
    <ds:schemaRef ds:uri="http://schemas.microsoft.com/office/infopath/2007/PartnerControls"/>
    <ds:schemaRef ds:uri="288c65bb-c2c0-497d-a386-16003058c628"/>
    <ds:schemaRef ds:uri="http://www.w3.org/XML/1998/namespace"/>
    <ds:schemaRef ds:uri="http://purl.org/dc/dcmitype/"/>
  </ds:schemaRefs>
</ds:datastoreItem>
</file>

<file path=customXml/itemProps3.xml><?xml version="1.0" encoding="utf-8"?>
<ds:datastoreItem xmlns:ds="http://schemas.openxmlformats.org/officeDocument/2006/customXml" ds:itemID="{EAD9C52F-E87D-43EE-B911-467CFC47B3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8c65bb-c2c0-497d-a386-16003058c628"/>
    <ds:schemaRef ds:uri="d7a87798-5067-4422-91ec-628595db19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1479</TotalTime>
  <Words>1452</Words>
  <Application>Microsoft Office PowerPoint</Application>
  <PresentationFormat>On-screen Show (4:3)</PresentationFormat>
  <Paragraphs>141</Paragraphs>
  <Slides>15</Slides>
  <Notes>2</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15</vt:i4>
      </vt:variant>
    </vt:vector>
  </HeadingPairs>
  <TitlesOfParts>
    <vt:vector size="22" baseType="lpstr">
      <vt:lpstr>Arial</vt:lpstr>
      <vt:lpstr>Calibri</vt:lpstr>
      <vt:lpstr>1_Custom Design</vt:lpstr>
      <vt:lpstr>Custom Design</vt:lpstr>
      <vt:lpstr>2_Custom Design</vt:lpstr>
      <vt:lpstr>4_Custom Design</vt:lpstr>
      <vt:lpstr>3_Custom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Business Case for Diversity &amp; Inclusion –</vt:lpstr>
      <vt:lpstr>PowerPoint Presentation</vt:lpstr>
      <vt:lpstr>PowerPoint Presentation</vt:lpstr>
      <vt:lpstr>PowerPoint Presentation</vt:lpstr>
      <vt:lpstr>PowerPoint Presentation</vt:lpstr>
      <vt:lpstr>PowerPoint Presentation</vt:lpstr>
      <vt:lpstr>PowerPoint Presentation</vt:lpstr>
    </vt:vector>
  </TitlesOfParts>
  <Company>Auckland District Health Board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ADHB PowerPoint Generic Template</dc:title>
  <dc:creator>Auckland District Health Board</dc:creator>
  <cp:lastModifiedBy>Rory Barton</cp:lastModifiedBy>
  <cp:revision>95</cp:revision>
  <cp:lastPrinted>2017-10-31T02:07:55Z</cp:lastPrinted>
  <dcterms:created xsi:type="dcterms:W3CDTF">2013-05-28T03:15:18Z</dcterms:created>
  <dcterms:modified xsi:type="dcterms:W3CDTF">2018-02-22T03:02:06Z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0x010100DE2A9DAB9C24BA458220F0672C89ACA5</vt:lpwstr>
  </property>
</Properties>
</file>